
<file path=[Content_Types].xml><?xml version="1.0" encoding="utf-8"?>
<Types xmlns="http://schemas.openxmlformats.org/package/2006/content-types">
  <Default Extension="emf" ContentType="image/x-emf"/>
  <Default Extension="jpeg" ContentType="image/jpeg"/>
  <Default Extension="jpg" ContentType="image/jpeg"/>
  <Default Extension="m4v"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64" r:id="rId3"/>
  </p:sldMasterIdLst>
  <p:notesMasterIdLst>
    <p:notesMasterId r:id="rId44"/>
  </p:notesMasterIdLst>
  <p:sldIdLst>
    <p:sldId id="507" r:id="rId4"/>
    <p:sldId id="564" r:id="rId5"/>
    <p:sldId id="539" r:id="rId6"/>
    <p:sldId id="566" r:id="rId7"/>
    <p:sldId id="540" r:id="rId8"/>
    <p:sldId id="541" r:id="rId9"/>
    <p:sldId id="558" r:id="rId10"/>
    <p:sldId id="559" r:id="rId11"/>
    <p:sldId id="560" r:id="rId12"/>
    <p:sldId id="552" r:id="rId13"/>
    <p:sldId id="553" r:id="rId14"/>
    <p:sldId id="567" r:id="rId15"/>
    <p:sldId id="561" r:id="rId16"/>
    <p:sldId id="562" r:id="rId17"/>
    <p:sldId id="563" r:id="rId18"/>
    <p:sldId id="524" r:id="rId19"/>
    <p:sldId id="525" r:id="rId20"/>
    <p:sldId id="526" r:id="rId21"/>
    <p:sldId id="527" r:id="rId22"/>
    <p:sldId id="528" r:id="rId23"/>
    <p:sldId id="529" r:id="rId24"/>
    <p:sldId id="530" r:id="rId25"/>
    <p:sldId id="531" r:id="rId26"/>
    <p:sldId id="532" r:id="rId27"/>
    <p:sldId id="533" r:id="rId28"/>
    <p:sldId id="534" r:id="rId29"/>
    <p:sldId id="535" r:id="rId30"/>
    <p:sldId id="536" r:id="rId31"/>
    <p:sldId id="537" r:id="rId32"/>
    <p:sldId id="522" r:id="rId33"/>
    <p:sldId id="523" r:id="rId34"/>
    <p:sldId id="513" r:id="rId35"/>
    <p:sldId id="514" r:id="rId36"/>
    <p:sldId id="515" r:id="rId37"/>
    <p:sldId id="516" r:id="rId38"/>
    <p:sldId id="517" r:id="rId39"/>
    <p:sldId id="518" r:id="rId40"/>
    <p:sldId id="519" r:id="rId41"/>
    <p:sldId id="520" r:id="rId42"/>
    <p:sldId id="521" r:id="rId43"/>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DA404F"/>
    <a:srgbClr val="A658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22" autoAdjust="0"/>
    <p:restoredTop sz="82429" autoAdjust="0"/>
  </p:normalViewPr>
  <p:slideViewPr>
    <p:cSldViewPr snapToGrid="0" snapToObjects="1">
      <p:cViewPr varScale="1">
        <p:scale>
          <a:sx n="93" d="100"/>
          <a:sy n="93" d="100"/>
        </p:scale>
        <p:origin x="714" y="66"/>
      </p:cViewPr>
      <p:guideLst>
        <p:guide orient="horz" pos="1800"/>
        <p:guide pos="2880"/>
      </p:guideLst>
    </p:cSldViewPr>
  </p:slideViewPr>
  <p:notesTextViewPr>
    <p:cViewPr>
      <p:scale>
        <a:sx n="100" d="100"/>
        <a:sy n="100" d="100"/>
      </p:scale>
      <p:origin x="0" y="0"/>
    </p:cViewPr>
  </p:notesTextViewPr>
  <p:sorterViewPr>
    <p:cViewPr varScale="1">
      <p:scale>
        <a:sx n="1" d="1"/>
        <a:sy n="1" d="1"/>
      </p:scale>
      <p:origin x="0" y="-114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32B45C-A881-724A-9731-89CD4544E45D}" type="datetimeFigureOut">
              <a:rPr lang="en-US" smtClean="0"/>
              <a:pPr/>
              <a:t>8/26/2023</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2A8CFD-7D0E-984D-8B4C-26FF9E5765E5}" type="slidenum">
              <a:rPr lang="en-US" smtClean="0"/>
              <a:pPr/>
              <a:t>‹#›</a:t>
            </a:fld>
            <a:endParaRPr lang="en-US"/>
          </a:p>
        </p:txBody>
      </p:sp>
    </p:spTree>
    <p:extLst>
      <p:ext uri="{BB962C8B-B14F-4D97-AF65-F5344CB8AC3E}">
        <p14:creationId xmlns:p14="http://schemas.microsoft.com/office/powerpoint/2010/main" val="41257666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p:cNvSpPr>
          <p:nvPr>
            <p:ph type="sldImg"/>
          </p:nvPr>
        </p:nvSpPr>
        <p:spPr>
          <a:xfrm>
            <a:off x="685800" y="685800"/>
            <a:ext cx="5486400" cy="3429000"/>
          </a:xfrm>
          <a:ln/>
        </p:spPr>
      </p:sp>
      <p:sp>
        <p:nvSpPr>
          <p:cNvPr id="178179" name="Notes Placeholder 2"/>
          <p:cNvSpPr>
            <a:spLocks noGrp="1"/>
          </p:cNvSpPr>
          <p:nvPr>
            <p:ph type="body" idx="1"/>
          </p:nvPr>
        </p:nvSpPr>
        <p:spPr>
          <a:noFill/>
          <a:ln/>
        </p:spPr>
        <p:txBody>
          <a:bodyPr/>
          <a:lstStyle/>
          <a:p>
            <a:endParaRPr lang="en-US" dirty="0">
              <a:latin typeface="Times New Roman" charset="0"/>
              <a:ea typeface="ＭＳ Ｐゴシック" charset="-128"/>
              <a:cs typeface="ＭＳ Ｐゴシック" charset="-128"/>
            </a:endParaRPr>
          </a:p>
        </p:txBody>
      </p:sp>
      <p:sp>
        <p:nvSpPr>
          <p:cNvPr id="178180" name="Slide Number Placeholder 3"/>
          <p:cNvSpPr>
            <a:spLocks noGrp="1"/>
          </p:cNvSpPr>
          <p:nvPr>
            <p:ph type="sldNum" sz="quarter" idx="5"/>
          </p:nvPr>
        </p:nvSpPr>
        <p:spPr>
          <a:noFill/>
        </p:spPr>
        <p:txBody>
          <a:bodyPr/>
          <a:lstStyle/>
          <a:p>
            <a:fld id="{7A908E00-6592-2642-B910-4C1491EDF6D1}" type="slidenum">
              <a:rPr lang="en-US">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Networks in biology and medicine. </a:t>
            </a:r>
            <a:endParaRPr lang="en-US" dirty="0"/>
          </a:p>
          <a:p>
            <a:r>
              <a:rPr lang="en-US" sz="1200" kern="1200" dirty="0">
                <a:solidFill>
                  <a:schemeClr val="tx1"/>
                </a:solidFill>
                <a:latin typeface="+mn-lt"/>
                <a:ea typeface="+mn-ea"/>
                <a:cs typeface="+mn-cs"/>
              </a:rPr>
              <a:t>a) The cover of two issues of </a:t>
            </a:r>
            <a:r>
              <a:rPr lang="en-US" sz="1200" i="1" kern="1200" dirty="0">
                <a:solidFill>
                  <a:schemeClr val="tx1"/>
                </a:solidFill>
                <a:latin typeface="+mn-lt"/>
                <a:ea typeface="+mn-ea"/>
                <a:cs typeface="+mn-cs"/>
              </a:rPr>
              <a:t>Nature Reviews Genetics</a:t>
            </a:r>
            <a:r>
              <a:rPr lang="en-US" sz="1200" kern="1200" dirty="0">
                <a:solidFill>
                  <a:schemeClr val="tx1"/>
                </a:solidFill>
                <a:latin typeface="+mn-lt"/>
                <a:ea typeface="+mn-ea"/>
                <a:cs typeface="+mn-cs"/>
              </a:rPr>
              <a:t>, the top review journal in genetics. The cover from 2004, focuses on network biology [11], the cover from 2011 discuses network medicine [12]. </a:t>
            </a:r>
            <a:endParaRPr lang="en-US" dirty="0"/>
          </a:p>
          <a:p>
            <a:r>
              <a:rPr lang="en-US" sz="1200" kern="1200" dirty="0" err="1">
                <a:solidFill>
                  <a:schemeClr val="tx1"/>
                </a:solidFill>
                <a:latin typeface="+mn-lt"/>
                <a:ea typeface="+mn-ea"/>
                <a:cs typeface="+mn-cs"/>
              </a:rPr>
              <a:t>b</a:t>
            </a:r>
            <a:r>
              <a:rPr lang="en-US" sz="1200" kern="1200" dirty="0">
                <a:solidFill>
                  <a:schemeClr val="tx1"/>
                </a:solidFill>
                <a:latin typeface="+mn-lt"/>
                <a:ea typeface="+mn-ea"/>
                <a:cs typeface="+mn-cs"/>
              </a:rPr>
              <a:t>) The prominent role networks play in both cell biology and medical research is illustrated by the fact that the 2004 article on network biology is the second most cited article in the history of Nature Reviews Genetics. </a:t>
            </a:r>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17</a:t>
            </a:fld>
            <a:endParaRPr lang="en-US"/>
          </a:p>
        </p:txBody>
      </p:sp>
    </p:spTree>
    <p:extLst>
      <p:ext uri="{BB962C8B-B14F-4D97-AF65-F5344CB8AC3E}">
        <p14:creationId xmlns:p14="http://schemas.microsoft.com/office/powerpoint/2010/main" val="3342934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Security: Fighting Terrorism. </a:t>
            </a:r>
            <a:endParaRPr lang="en-US" dirty="0"/>
          </a:p>
          <a:p>
            <a:r>
              <a:rPr lang="en-US" sz="1200" kern="1200" dirty="0">
                <a:solidFill>
                  <a:schemeClr val="tx1"/>
                </a:solidFill>
                <a:latin typeface="+mn-lt"/>
                <a:ea typeface="+mn-ea"/>
                <a:cs typeface="+mn-cs"/>
              </a:rPr>
              <a:t>Terrorism is one of the maladies of the 21st century, absorbing significant resources to combat it worldwide. Network thinking is increasingly present in the arsenal of various law enforcement agencies in charge of limiting terrorist activities. It is used to disrupt the financial network of terrorist organizations, to map terrorist networks, and to uncover the role of their members and their capabilities. While much of the work in this area is classified, several success stories have surfaced. Examples include the use of social networks to capture Saddam Hussein or the capture of the individuals behind the March 11, 2004 Madrid train bombings through the examination of the mobile call net- work. </a:t>
            </a: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18</a:t>
            </a:fld>
            <a:endParaRPr lang="en-US"/>
          </a:p>
        </p:txBody>
      </p:sp>
    </p:spTree>
    <p:extLst>
      <p:ext uri="{BB962C8B-B14F-4D97-AF65-F5344CB8AC3E}">
        <p14:creationId xmlns:p14="http://schemas.microsoft.com/office/powerpoint/2010/main" val="3299606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Network concepts have impacted military doctrine as well, leading to the concept of net-war, aimed at fighting low intensity conflicts and crime waged by terrorist and criminal networks that employ decentralized flexible net- work structures [13]. One of the first network science pro- grams at the college level was started at West Point, the US Army’s military academy. In 2009 the Army Research Lab and the Department of Defense devoted over $300 million to support network science centers across the US. </a:t>
            </a: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19</a:t>
            </a:fld>
            <a:endParaRPr lang="en-US"/>
          </a:p>
        </p:txBody>
      </p:sp>
    </p:spTree>
    <p:extLst>
      <p:ext uri="{BB962C8B-B14F-4D97-AF65-F5344CB8AC3E}">
        <p14:creationId xmlns:p14="http://schemas.microsoft.com/office/powerpoint/2010/main" val="2300410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The network behind a military engagement. </a:t>
            </a:r>
            <a:endParaRPr lang="en-US" dirty="0"/>
          </a:p>
          <a:p>
            <a:r>
              <a:rPr lang="en-US" sz="1200" kern="1200" dirty="0">
                <a:solidFill>
                  <a:schemeClr val="tx1"/>
                </a:solidFill>
                <a:latin typeface="+mn-lt"/>
                <a:ea typeface="+mn-ea"/>
                <a:cs typeface="+mn-cs"/>
              </a:rPr>
              <a:t>This diagram was designed during the Afghan war to portray the American strategy in Afghanistan. While it has been occasionally ridiculed in the press, it portrays well the complexities and the interconnected nature of a military’s engagement. </a:t>
            </a:r>
            <a:r>
              <a:rPr lang="en-US" sz="1200" i="1" kern="1200" dirty="0">
                <a:solidFill>
                  <a:schemeClr val="tx1"/>
                </a:solidFill>
                <a:latin typeface="+mn-lt"/>
                <a:ea typeface="+mn-ea"/>
                <a:cs typeface="+mn-cs"/>
              </a:rPr>
              <a:t>(Image from New York Times) </a:t>
            </a:r>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20</a:t>
            </a:fld>
            <a:endParaRPr lang="en-US"/>
          </a:p>
        </p:txBody>
      </p:sp>
    </p:spTree>
    <p:extLst>
      <p:ext uri="{BB962C8B-B14F-4D97-AF65-F5344CB8AC3E}">
        <p14:creationId xmlns:p14="http://schemas.microsoft.com/office/powerpoint/2010/main" val="4276751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Epidemics: From forecasting</a:t>
            </a:r>
            <a:br>
              <a:rPr lang="en-US" sz="1200" b="1" kern="1200" dirty="0">
                <a:solidFill>
                  <a:schemeClr val="tx1"/>
                </a:solidFill>
                <a:latin typeface="+mn-lt"/>
                <a:ea typeface="+mn-ea"/>
                <a:cs typeface="+mn-cs"/>
              </a:rPr>
            </a:br>
            <a:r>
              <a:rPr lang="en-US" sz="1200" b="1" kern="1200" dirty="0">
                <a:solidFill>
                  <a:schemeClr val="tx1"/>
                </a:solidFill>
                <a:latin typeface="+mn-lt"/>
                <a:ea typeface="+mn-ea"/>
                <a:cs typeface="+mn-cs"/>
              </a:rPr>
              <a:t>to halting deadly viruses. </a:t>
            </a:r>
            <a:endParaRPr lang="en-US" dirty="0"/>
          </a:p>
          <a:p>
            <a:r>
              <a:rPr lang="en-US" sz="1200" kern="1200" dirty="0">
                <a:solidFill>
                  <a:schemeClr val="tx1"/>
                </a:solidFill>
                <a:latin typeface="+mn-lt"/>
                <a:ea typeface="+mn-ea"/>
                <a:cs typeface="+mn-cs"/>
              </a:rPr>
              <a:t>While the H1N1 pandemic was not as devastating as it was feared at the beginning of the outbreak in 2009, it gained a special role in the history of epidemics: it was the first pandemic whose course and time evolution was accurately predicted months before the pandemic reached its peak (Image 1.9). This was possible thanks to fundamental advances in understanding the role of networks in the spread of viruses. Indeed, before 2000 epidemic modeling was dominated by compartment models, assuming that everyone can infect everyone else one word the same socio-physical compartment. The emergence of a net- work-based framework has fundamentally changed this, offering a new level of predictability in epidemic phenomena. </a:t>
            </a:r>
            <a:endParaRPr lang="en-US" dirty="0"/>
          </a:p>
          <a:p>
            <a:r>
              <a:rPr lang="en-US" sz="1200" kern="1200" dirty="0">
                <a:solidFill>
                  <a:schemeClr val="tx1"/>
                </a:solidFill>
                <a:latin typeface="+mn-lt"/>
                <a:ea typeface="+mn-ea"/>
                <a:cs typeface="+mn-cs"/>
              </a:rPr>
              <a:t>Today epidemic prediction is one of the most active applications of network science [15, 16]. It is the source several fundamental results, covered in this book, that are used to predict the spread of both biological and electronic viruses. The impact of these advances are felt beyond biological viruses. In January 2010 network science tools have predicted the conditions necessary for the emergence of viruses spreading through mobile phones [17]. The first major mobile epidemic outbreak that started in the fall of 2010 in China, infecting over 300,000 phones each day, closely followed the predicted scenario.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21</a:t>
            </a:fld>
            <a:endParaRPr lang="en-US"/>
          </a:p>
        </p:txBody>
      </p:sp>
    </p:spTree>
    <p:extLst>
      <p:ext uri="{BB962C8B-B14F-4D97-AF65-F5344CB8AC3E}">
        <p14:creationId xmlns:p14="http://schemas.microsoft.com/office/powerpoint/2010/main" val="2245357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Brain Research: Mapping neural network. </a:t>
            </a:r>
            <a:endParaRPr lang="en-US" dirty="0"/>
          </a:p>
          <a:p>
            <a:r>
              <a:rPr lang="en-US" sz="1200" kern="1200" dirty="0">
                <a:solidFill>
                  <a:schemeClr val="tx1"/>
                </a:solidFill>
                <a:latin typeface="+mn-lt"/>
                <a:ea typeface="+mn-ea"/>
                <a:cs typeface="+mn-cs"/>
              </a:rPr>
              <a:t>The human brain, consisting of hundreds of billions of interlinked neurons, is one of the least understood net- works from the perspective of network science. The reason is simple: we lack maps telling us which neurons link to each other. The only fully mapped neural map available for research is that of the </a:t>
            </a:r>
            <a:r>
              <a:rPr lang="en-US" sz="1200" i="1" kern="1200" dirty="0" err="1">
                <a:solidFill>
                  <a:schemeClr val="tx1"/>
                </a:solidFill>
                <a:latin typeface="+mn-lt"/>
                <a:ea typeface="+mn-ea"/>
                <a:cs typeface="+mn-cs"/>
              </a:rPr>
              <a:t>C.Elegans</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worm, with only 300 neurons. Should detailed maps of mammalian brains become available, brain research could become the most prolific application area of network science. Driven by the potential impact of such maps, in 2010 the National Institutes of Health has initiated the </a:t>
            </a:r>
            <a:r>
              <a:rPr lang="en-US" sz="1200" i="1" kern="1200" dirty="0" err="1">
                <a:solidFill>
                  <a:schemeClr val="tx1"/>
                </a:solidFill>
                <a:latin typeface="+mn-lt"/>
                <a:ea typeface="+mn-ea"/>
                <a:cs typeface="+mn-cs"/>
              </a:rPr>
              <a:t>Connectome</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project, aimed at developing the technologies that could provide an accurate neuron-level map of mammalian brains. </a:t>
            </a: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22</a:t>
            </a:fld>
            <a:endParaRPr lang="en-US"/>
          </a:p>
        </p:txBody>
      </p:sp>
    </p:spTree>
    <p:extLst>
      <p:ext uri="{BB962C8B-B14F-4D97-AF65-F5344CB8AC3E}">
        <p14:creationId xmlns:p14="http://schemas.microsoft.com/office/powerpoint/2010/main" val="346293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While traditionally management uses the official chain of command to understand the inner structure of an organization, it is increasingly evident that the informal network, capturing who really communicates with whom, matters even more for the success of a company. Accurate maps of this network can expose lack of communication between key units, can identify individuals who play an outsize role in bringing different departments and products together, and help higher management diagnose diverse organizational issues. Furthermore, there is increasing evidence in the management literature that the position of an employee within this network correlates with his/her productivity [18].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latin typeface="+mn-lt"/>
                <a:ea typeface="+mn-ea"/>
                <a:cs typeface="+mn-cs"/>
              </a:rPr>
              <a:t>Therefore, several dozen consulting companies have emerged with expertise to map out the true structure of an organization. Established consulting firms, from </a:t>
            </a:r>
            <a:r>
              <a:rPr lang="en-US" sz="1200" i="1" kern="1200" dirty="0">
                <a:solidFill>
                  <a:schemeClr val="tx1"/>
                </a:solidFill>
                <a:latin typeface="+mn-lt"/>
                <a:ea typeface="+mn-ea"/>
                <a:cs typeface="+mn-cs"/>
              </a:rPr>
              <a:t>IBM </a:t>
            </a:r>
            <a:r>
              <a:rPr lang="en-US" sz="1200" kern="1200" dirty="0">
                <a:solidFill>
                  <a:schemeClr val="tx1"/>
                </a:solidFill>
                <a:latin typeface="+mn-lt"/>
                <a:ea typeface="+mn-ea"/>
                <a:cs typeface="+mn-cs"/>
              </a:rPr>
              <a:t>to </a:t>
            </a:r>
            <a:r>
              <a:rPr lang="en-US" sz="1200" i="1" kern="1200" dirty="0">
                <a:solidFill>
                  <a:schemeClr val="tx1"/>
                </a:solidFill>
                <a:latin typeface="+mn-lt"/>
                <a:ea typeface="+mn-ea"/>
                <a:cs typeface="+mn-cs"/>
              </a:rPr>
              <a:t>SAP</a:t>
            </a:r>
            <a:r>
              <a:rPr lang="en-US" sz="1200" kern="1200" dirty="0">
                <a:solidFill>
                  <a:schemeClr val="tx1"/>
                </a:solidFill>
                <a:latin typeface="+mn-lt"/>
                <a:ea typeface="+mn-ea"/>
                <a:cs typeface="+mn-cs"/>
              </a:rPr>
              <a:t>, have added social networking capabilities to their consulting business. These companies offer a host of services, from identifying opinion leaders to preventing employee churn and from identifying optimal groups for a task to modeling product diffusion (Image 1.10a/b/c/d). Hence lately network science tools are increasingly indispensable in management and business, enhancing productivity and boosting innovation within an organization. </a:t>
            </a:r>
            <a:endParaRPr lang="en-US" dirty="0"/>
          </a:p>
          <a:p>
            <a:r>
              <a:rPr lang="en-US" sz="1200" kern="1200" dirty="0">
                <a:solidFill>
                  <a:schemeClr val="tx1"/>
                </a:solidFill>
                <a:latin typeface="+mn-lt"/>
                <a:ea typeface="+mn-ea"/>
                <a:cs typeface="+mn-cs"/>
              </a:rPr>
              <a:t>Network science can therefore offer a microscope for higher management, helping them improve the company’s effectiveness by uncovering the true network behind any organization. </a:t>
            </a:r>
            <a:endParaRPr lang="en-US" dirty="0"/>
          </a:p>
          <a:p>
            <a:endParaRPr lang="en-US" dirty="0"/>
          </a:p>
          <a:p>
            <a:endParaRPr lang="en-US" dirty="0"/>
          </a:p>
          <a:p>
            <a:endParaRPr lang="en-US" dirty="0"/>
          </a:p>
          <a:p>
            <a:r>
              <a:rPr lang="en-US" dirty="0"/>
              <a:t>30 Let me show you how this works</a:t>
            </a:r>
            <a:r>
              <a:rPr lang="en-US" baseline="0" dirty="0"/>
              <a:t>. Start from the list of a company’s employees, colored based on their location. This happens to be a Hungarian company that has three locations, one on Budapest and two others outside of the city.</a:t>
            </a:r>
          </a:p>
          <a:p>
            <a:endParaRPr lang="en-US" dirty="0"/>
          </a:p>
          <a:p>
            <a:r>
              <a:rPr lang="en-US" dirty="0"/>
              <a:t>This</a:t>
            </a:r>
            <a:r>
              <a:rPr lang="en-US" baseline="0" dirty="0"/>
              <a:t> is not enough, however: </a:t>
            </a:r>
            <a:r>
              <a:rPr lang="en-US" dirty="0"/>
              <a:t>To</a:t>
            </a:r>
            <a:r>
              <a:rPr lang="en-US" baseline="0" dirty="0"/>
              <a:t> apply network science, we need a network: we need  to know who listens to whom, who is asking for advice from whom. So a social network company, Maven 7, asked each employee:  Whom do you ask for advice when it comes to decisions that impact the company, like, restructuring, advancement, and so on?</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4146DF24-830A-4D4E-A4EA-0C36CA7E8010}"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432491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30 Why did they do map in the first place? The company had a major internal communication problem. The decisions of the higher management did not arrive to the workers,  or what arrived had nothing do to with the real decisions. They wanted to find out where was the problem.</a:t>
            </a:r>
          </a:p>
          <a:p>
            <a:endParaRPr lang="en-US" baseline="0" dirty="0"/>
          </a:p>
          <a:p>
            <a:r>
              <a:rPr lang="en-US" baseline="0" dirty="0"/>
              <a:t>The map showed that several individuals do have quite a bit of influence in the company. They are the hubs. The problem was that none of the hubs were part of the leadership.</a:t>
            </a:r>
          </a:p>
        </p:txBody>
      </p:sp>
      <p:sp>
        <p:nvSpPr>
          <p:cNvPr id="4" name="Slide Number Placeholder 3"/>
          <p:cNvSpPr>
            <a:spLocks noGrp="1"/>
          </p:cNvSpPr>
          <p:nvPr>
            <p:ph type="sldNum" sz="quarter" idx="10"/>
          </p:nvPr>
        </p:nvSpPr>
        <p:spPr/>
        <p:txBody>
          <a:bodyPr/>
          <a:lstStyle/>
          <a:p>
            <a:fld id="{4146DF24-830A-4D4E-A4EA-0C36CA7E8010}"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463621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30: This is obvious here, where</a:t>
            </a:r>
            <a:r>
              <a:rPr lang="en-US" baseline="0" dirty="0"/>
              <a:t> we colored the nodes based on their rank. The biggest hubs are not the company directors or the CEO. They are not part of the top management. Most are associates, a kind way to say, workers. </a:t>
            </a:r>
          </a:p>
          <a:p>
            <a:endParaRPr lang="en-US" baseline="0" dirty="0"/>
          </a:p>
          <a:p>
            <a:r>
              <a:rPr lang="en-US" baseline="0" dirty="0"/>
              <a:t>Who has the biggest influence? The safety and environmental manager. The only person whose job was to visit each location and talk with everyone. He had no links to the higher management. He was passing on information as collected along his trail. He was the oracle, running a gossip center. </a:t>
            </a:r>
          </a:p>
          <a:p>
            <a:endParaRPr lang="en-US" baseline="0" dirty="0"/>
          </a:p>
          <a:p>
            <a:r>
              <a:rPr lang="en-US" baseline="0" dirty="0"/>
              <a:t>So fire the guy?  Well, he is not the problem. The problem is that higher management failed to put in place proper channels of communication, leaving behind a structural hole, which this fellow filled in. </a:t>
            </a:r>
          </a:p>
          <a:p>
            <a:endParaRPr lang="en-US" baseline="0" dirty="0"/>
          </a:p>
          <a:p>
            <a:r>
              <a:rPr lang="en-US" baseline="0" dirty="0"/>
              <a:t>But what does this have to do with control?</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146DF24-830A-4D4E-A4EA-0C36CA7E8010}"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656015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Few research fields can trace their roots to a single moment and place in history. Graph theory, the mathematical scaffold behind network science, can. Its roots go back to 1736 to Konigsberg, a thriving merchant city in Eastern Prussia. Its busy fleet of ships and the trade they brought allowed city officials to build </a:t>
            </a:r>
            <a:r>
              <a:rPr lang="en-US" sz="1200" b="1" kern="1200" dirty="0">
                <a:solidFill>
                  <a:schemeClr val="tx1"/>
                </a:solidFill>
                <a:latin typeface="+mn-lt"/>
                <a:ea typeface="+mn-ea"/>
                <a:cs typeface="+mn-cs"/>
              </a:rPr>
              <a:t>seven bridges </a:t>
            </a:r>
            <a:r>
              <a:rPr lang="en-US" sz="1200" kern="1200" dirty="0">
                <a:solidFill>
                  <a:schemeClr val="tx1"/>
                </a:solidFill>
                <a:latin typeface="+mn-lt"/>
                <a:ea typeface="+mn-ea"/>
                <a:cs typeface="+mn-cs"/>
              </a:rPr>
              <a:t>across the river </a:t>
            </a:r>
            <a:r>
              <a:rPr lang="en-US" sz="1200" b="1" kern="1200" dirty="0" err="1">
                <a:solidFill>
                  <a:schemeClr val="tx1"/>
                </a:solidFill>
                <a:latin typeface="+mn-lt"/>
                <a:ea typeface="+mn-ea"/>
                <a:cs typeface="+mn-cs"/>
              </a:rPr>
              <a:t>Pregel</a:t>
            </a:r>
            <a:r>
              <a:rPr lang="en-US" sz="1200" kern="1200" dirty="0">
                <a:solidFill>
                  <a:schemeClr val="tx1"/>
                </a:solidFill>
                <a:latin typeface="+mn-lt"/>
                <a:ea typeface="+mn-ea"/>
                <a:cs typeface="+mn-cs"/>
              </a:rPr>
              <a:t> that surrounded the town. </a:t>
            </a:r>
            <a:r>
              <a:rPr lang="en-US" sz="1200" b="1" kern="1200" dirty="0">
                <a:solidFill>
                  <a:schemeClr val="tx1"/>
                </a:solidFill>
                <a:latin typeface="+mn-lt"/>
                <a:ea typeface="+mn-ea"/>
                <a:cs typeface="+mn-cs"/>
              </a:rPr>
              <a:t>Five of these connected the elegant island </a:t>
            </a:r>
            <a:r>
              <a:rPr lang="en-US" sz="1200" b="1" kern="1200" dirty="0" err="1">
                <a:solidFill>
                  <a:schemeClr val="tx1"/>
                </a:solidFill>
                <a:latin typeface="+mn-lt"/>
                <a:ea typeface="+mn-ea"/>
                <a:cs typeface="+mn-cs"/>
              </a:rPr>
              <a:t>Kneiphof</a:t>
            </a:r>
            <a:r>
              <a:rPr lang="en-US" sz="1200" kern="1200" dirty="0">
                <a:solidFill>
                  <a:schemeClr val="tx1"/>
                </a:solidFill>
                <a:latin typeface="+mn-lt"/>
                <a:ea typeface="+mn-ea"/>
                <a:cs typeface="+mn-cs"/>
              </a:rPr>
              <a:t>, caught between the two branches of the </a:t>
            </a:r>
            <a:r>
              <a:rPr lang="en-US" sz="1200" kern="1200" dirty="0" err="1">
                <a:solidFill>
                  <a:schemeClr val="tx1"/>
                </a:solidFill>
                <a:latin typeface="+mn-lt"/>
                <a:ea typeface="+mn-ea"/>
                <a:cs typeface="+mn-cs"/>
              </a:rPr>
              <a:t>Pregel</a:t>
            </a:r>
            <a:r>
              <a:rPr lang="en-US" sz="1200" kern="1200" dirty="0">
                <a:solidFill>
                  <a:schemeClr val="tx1"/>
                </a:solidFill>
                <a:latin typeface="+mn-lt"/>
                <a:ea typeface="+mn-ea"/>
                <a:cs typeface="+mn-cs"/>
              </a:rPr>
              <a:t>, to the mainland;</a:t>
            </a:r>
          </a:p>
          <a:p>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two crossed the two branches of the river</a:t>
            </a:r>
            <a:r>
              <a:rPr lang="en-US" sz="1200" kern="1200" dirty="0">
                <a:solidFill>
                  <a:schemeClr val="tx1"/>
                </a:solidFill>
                <a:latin typeface="+mn-lt"/>
                <a:ea typeface="+mn-ea"/>
                <a:cs typeface="+mn-cs"/>
              </a:rPr>
              <a:t>. This peculiar arrangement gave birth to a contemporary puzzle: Can one walk across all seven bridges and never cross the same one twice? Despite many attempts, no one could find such path. The problem remained unsolved until 1736, when Leonard Euler, a Swiss born mathematician, offered a rigorous mathematical proof that such path does not exist.</a:t>
            </a:r>
          </a:p>
        </p:txBody>
      </p:sp>
      <p:sp>
        <p:nvSpPr>
          <p:cNvPr id="4" name="Slide Number Placeholder 3"/>
          <p:cNvSpPr>
            <a:spLocks noGrp="1"/>
          </p:cNvSpPr>
          <p:nvPr>
            <p:ph type="sldNum" sz="quarter" idx="10"/>
          </p:nvPr>
        </p:nvSpPr>
        <p:spPr/>
        <p:txBody>
          <a:bodyPr/>
          <a:lstStyle/>
          <a:p>
            <a:fld id="{0D2A8CFD-7D0E-984D-8B4C-26FF9E5765E5}" type="slidenum">
              <a:rPr lang="en-US" smtClean="0"/>
              <a:pPr/>
              <a:t>28</a:t>
            </a:fld>
            <a:endParaRPr lang="en-US"/>
          </a:p>
        </p:txBody>
      </p:sp>
    </p:spTree>
    <p:extLst>
      <p:ext uri="{BB962C8B-B14F-4D97-AF65-F5344CB8AC3E}">
        <p14:creationId xmlns:p14="http://schemas.microsoft.com/office/powerpoint/2010/main" val="284704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A8CFD-7D0E-984D-8B4C-26FF9E5765E5}" type="slidenum">
              <a:rPr lang="en-US" smtClean="0"/>
              <a:pPr/>
              <a:t>3</a:t>
            </a:fld>
            <a:endParaRPr lang="en-US"/>
          </a:p>
        </p:txBody>
      </p:sp>
    </p:spTree>
    <p:extLst>
      <p:ext uri="{BB962C8B-B14F-4D97-AF65-F5344CB8AC3E}">
        <p14:creationId xmlns:p14="http://schemas.microsoft.com/office/powerpoint/2010/main" val="899457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fontScale="92500" lnSpcReduction="20000"/>
          </a:bodyPr>
          <a:lstStyle/>
          <a:p>
            <a:r>
              <a:rPr lang="en-US" sz="1200" kern="1200" dirty="0">
                <a:solidFill>
                  <a:schemeClr val="tx1"/>
                </a:solidFill>
                <a:latin typeface="+mn-lt"/>
                <a:ea typeface="+mn-ea"/>
                <a:cs typeface="+mn-cs"/>
              </a:rPr>
              <a:t>Euler's insight was to represent each of the four land areas separated by the river as nodes, distinguishing them with letters A, B, C, and D. Next he connected with lines each  piece of land that had a bridge between them. He thus built a {graph}, whose {nodes} were the pieces of land and {links} were the bridges. Then Euler made a simple observation: if there is a path crossing all bridges, but never the same bridge twice, then nodes with odd number of links must be either the starting or the end point of this path. Indeed, with an odd number of links you can arrive to a node and have no unused link for you to leave it. Yet, a continuous path that goes through all bridges can have only one starting and one end point. Thus such a path cannot exist on a graph that has more than two nodes with an odd number of links. As the K\"{</a:t>
            </a:r>
            <a:r>
              <a:rPr lang="en-US" sz="1200" kern="1200" dirty="0" err="1">
                <a:solidFill>
                  <a:schemeClr val="tx1"/>
                </a:solidFill>
                <a:latin typeface="+mn-lt"/>
                <a:ea typeface="+mn-ea"/>
                <a:cs typeface="+mn-cs"/>
              </a:rPr>
              <a:t>o}nigsberg</a:t>
            </a:r>
            <a:r>
              <a:rPr lang="en-US" sz="1200" kern="1200" dirty="0">
                <a:solidFill>
                  <a:schemeClr val="tx1"/>
                </a:solidFill>
                <a:latin typeface="+mn-lt"/>
                <a:ea typeface="+mn-ea"/>
                <a:cs typeface="+mn-cs"/>
              </a:rPr>
              <a:t> graph had three such nodes, B, C, D, each with three links, no path could satisfy the problem.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Today we remember Euler's proof because it was the first time someone solved a mathematical problem by turning it into a graph. In hindsight the proof has two important messages: </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1. Some problems become simpler and more treatable if they are represented as a graph.</a:t>
            </a:r>
          </a:p>
          <a:p>
            <a:endParaRPr lang="en-US" sz="1200" kern="1200" dirty="0">
              <a:solidFill>
                <a:schemeClr val="tx1"/>
              </a:solidFill>
              <a:latin typeface="+mn-lt"/>
              <a:ea typeface="+mn-ea"/>
              <a:cs typeface="+mn-cs"/>
            </a:endParaRPr>
          </a:p>
          <a:p>
            <a:r>
              <a:rPr lang="en-US" sz="1200" b="0" kern="1200" dirty="0">
                <a:solidFill>
                  <a:schemeClr val="tx1"/>
                </a:solidFill>
                <a:latin typeface="+mn-lt"/>
                <a:ea typeface="+mn-ea"/>
                <a:cs typeface="+mn-cs"/>
              </a:rPr>
              <a:t>2. T</a:t>
            </a:r>
            <a:r>
              <a:rPr lang="en-US" sz="1200" b="1" kern="1200" dirty="0">
                <a:solidFill>
                  <a:schemeClr val="tx1"/>
                </a:solidFill>
                <a:latin typeface="+mn-lt"/>
                <a:ea typeface="+mn-ea"/>
                <a:cs typeface="+mn-cs"/>
              </a:rPr>
              <a:t>he existence of the path does not depend on our ingenuity to find it. Rather, it is a property of the graph</a:t>
            </a:r>
            <a:r>
              <a:rPr lang="en-US" sz="1200" kern="1200" dirty="0">
                <a:solidFill>
                  <a:schemeClr val="tx1"/>
                </a:solidFill>
                <a:latin typeface="+mn-lt"/>
                <a:ea typeface="+mn-ea"/>
                <a:cs typeface="+mn-cs"/>
              </a:rPr>
              <a:t>. Indeed, given the layout of the K\"{</a:t>
            </a:r>
            <a:r>
              <a:rPr lang="en-US" sz="1200" kern="1200" dirty="0" err="1">
                <a:solidFill>
                  <a:schemeClr val="tx1"/>
                </a:solidFill>
                <a:latin typeface="+mn-lt"/>
                <a:ea typeface="+mn-ea"/>
                <a:cs typeface="+mn-cs"/>
              </a:rPr>
              <a:t>o}nigsberg</a:t>
            </a:r>
            <a:r>
              <a:rPr lang="en-US" sz="1200" kern="1200" dirty="0">
                <a:solidFill>
                  <a:schemeClr val="tx1"/>
                </a:solidFill>
                <a:latin typeface="+mn-lt"/>
                <a:ea typeface="+mn-ea"/>
                <a:cs typeface="+mn-cs"/>
              </a:rPr>
              <a:t> bridges, no matter how smart we are, we will never find the desired path. </a:t>
            </a:r>
          </a:p>
          <a:p>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 1875 built a new bridge between B and C, increasing the number of links of these two nodes to four </a:t>
            </a:r>
            <a:endParaRPr lang="en-US" b="1" dirty="0"/>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In other words, networks have properties, hidden in their structure, that affect the function of the system they describe, limiting or enhancing our ability to do things with or on them. To fully understand how networks affect the properties of a system, we need to become familiar with some basic concepts in graph theory, encountering the language and mathematical formalism that will be of direct use throughout this book.</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D2A8CFD-7D0E-984D-8B4C-26FF9E5765E5}" type="slidenum">
              <a:rPr lang="en-US" smtClean="0"/>
              <a:pPr/>
              <a:t>29</a:t>
            </a:fld>
            <a:endParaRPr lang="en-US"/>
          </a:p>
        </p:txBody>
      </p:sp>
    </p:spTree>
    <p:extLst>
      <p:ext uri="{BB962C8B-B14F-4D97-AF65-F5344CB8AC3E}">
        <p14:creationId xmlns:p14="http://schemas.microsoft.com/office/powerpoint/2010/main" val="3123759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 key property of each node is its </a:t>
            </a:r>
            <a:r>
              <a:rPr lang="en-US" sz="1200" i="1" kern="1200" dirty="0">
                <a:solidFill>
                  <a:schemeClr val="tx1"/>
                </a:solidFill>
                <a:latin typeface="+mn-lt"/>
                <a:ea typeface="+mn-ea"/>
                <a:cs typeface="+mn-cs"/>
              </a:rPr>
              <a:t>degree</a:t>
            </a:r>
            <a:r>
              <a:rPr lang="en-US" sz="1200" kern="1200" dirty="0">
                <a:solidFill>
                  <a:schemeClr val="tx1"/>
                </a:solidFill>
                <a:latin typeface="+mn-lt"/>
                <a:ea typeface="+mn-ea"/>
                <a:cs typeface="+mn-cs"/>
              </a:rPr>
              <a:t>, representing the number of links it has to other nodes. The degree can represent the number of mobile phone contacts an individual has in the call graph (i.e. the number of different </a:t>
            </a:r>
            <a:r>
              <a:rPr lang="en-US" sz="1200" kern="1200" dirty="0" err="1">
                <a:solidFill>
                  <a:schemeClr val="tx1"/>
                </a:solidFill>
                <a:latin typeface="+mn-lt"/>
                <a:ea typeface="+mn-ea"/>
                <a:cs typeface="+mn-cs"/>
              </a:rPr>
              <a:t>indivi</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uals</a:t>
            </a:r>
            <a:r>
              <a:rPr lang="en-US" sz="1200" kern="1200" dirty="0">
                <a:solidFill>
                  <a:schemeClr val="tx1"/>
                </a:solidFill>
                <a:latin typeface="+mn-lt"/>
                <a:ea typeface="+mn-ea"/>
                <a:cs typeface="+mn-cs"/>
              </a:rPr>
              <a:t> the person has talked to), or the number of citations a research paper gets in the citation network. </a:t>
            </a:r>
            <a:endParaRPr lang="en-US" dirty="0"/>
          </a:p>
          <a:p>
            <a:r>
              <a:rPr lang="en-US" sz="1200" kern="1200" dirty="0">
                <a:solidFill>
                  <a:schemeClr val="tx1"/>
                </a:solidFill>
                <a:latin typeface="+mn-lt"/>
                <a:ea typeface="+mn-ea"/>
                <a:cs typeface="+mn-cs"/>
              </a:rPr>
              <a:t>We denote with </a:t>
            </a:r>
            <a:r>
              <a:rPr lang="en-US" sz="1200" i="1" kern="1200" dirty="0" err="1">
                <a:solidFill>
                  <a:schemeClr val="tx1"/>
                </a:solidFill>
                <a:latin typeface="+mn-lt"/>
                <a:ea typeface="+mn-ea"/>
                <a:cs typeface="+mn-cs"/>
              </a:rPr>
              <a:t>ki</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the degree of the </a:t>
            </a:r>
            <a:r>
              <a:rPr lang="en-US" sz="1200" i="1" kern="1200" dirty="0" err="1">
                <a:solidFill>
                  <a:schemeClr val="tx1"/>
                </a:solidFill>
                <a:latin typeface="+mn-lt"/>
                <a:ea typeface="+mn-ea"/>
                <a:cs typeface="+mn-cs"/>
              </a:rPr>
              <a:t>ith</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node in the network. </a:t>
            </a:r>
            <a:br>
              <a:rPr lang="en-US" sz="1200" kern="1200" dirty="0">
                <a:solidFill>
                  <a:schemeClr val="tx1"/>
                </a:solidFill>
                <a:latin typeface="+mn-lt"/>
                <a:ea typeface="+mn-ea"/>
                <a:cs typeface="+mn-cs"/>
              </a:rPr>
            </a:br>
            <a:endParaRPr lang="en-US" dirty="0"/>
          </a:p>
          <a:p>
            <a:endParaRPr lang="en-US" dirty="0"/>
          </a:p>
        </p:txBody>
      </p:sp>
      <p:sp>
        <p:nvSpPr>
          <p:cNvPr id="4" name="Slide Number Placeholder 3"/>
          <p:cNvSpPr>
            <a:spLocks noGrp="1"/>
          </p:cNvSpPr>
          <p:nvPr>
            <p:ph type="sldNum" sz="quarter" idx="10"/>
          </p:nvPr>
        </p:nvSpPr>
        <p:spPr/>
        <p:txBody>
          <a:bodyPr/>
          <a:lstStyle/>
          <a:p>
            <a:fld id="{0D2A8CFD-7D0E-984D-8B4C-26FF9E5765E5}" type="slidenum">
              <a:rPr lang="en-US" smtClean="0"/>
              <a:pPr/>
              <a:t>39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A8CFD-7D0E-984D-8B4C-26FF9E5765E5}" type="slidenum">
              <a:rPr lang="en-US" smtClean="0"/>
              <a:pPr/>
              <a:t>4</a:t>
            </a:fld>
            <a:endParaRPr lang="en-US"/>
          </a:p>
        </p:txBody>
      </p:sp>
    </p:spTree>
    <p:extLst>
      <p:ext uri="{BB962C8B-B14F-4D97-AF65-F5344CB8AC3E}">
        <p14:creationId xmlns:p14="http://schemas.microsoft.com/office/powerpoint/2010/main" val="3199238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Humans are mobile creatures, travelling large distances for work, school, and entertainment. </a:t>
            </a:r>
          </a:p>
          <a:p>
            <a:endParaRPr lang="en-US" dirty="0"/>
          </a:p>
          <a:p>
            <a:r>
              <a:rPr lang="en-US" sz="1200" kern="1200" dirty="0">
                <a:solidFill>
                  <a:schemeClr val="tx1"/>
                </a:solidFill>
                <a:effectLst/>
                <a:latin typeface="+mn-lt"/>
                <a:ea typeface="+mn-ea"/>
                <a:cs typeface="+mn-cs"/>
              </a:rPr>
              <a:t>Understanding and predicting human mobility is important in areas such as urban planning and traffic forecasting, the spread viruses (human and electrical), and resource management in mobile communication. These applications, and many others, depend on our abilities to foresee the mobility of individuals. </a:t>
            </a:r>
          </a:p>
          <a:p>
            <a:endParaRPr lang="en-US"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21B2AA4F-B828-4D7C-AFD3-893933DAFCB4}" type="slidenum">
              <a:rPr lang="en-US" smtClean="0"/>
              <a:t>5</a:t>
            </a:fld>
            <a:endParaRPr lang="en-US"/>
          </a:p>
        </p:txBody>
      </p:sp>
    </p:spTree>
    <p:extLst>
      <p:ext uri="{BB962C8B-B14F-4D97-AF65-F5344CB8AC3E}">
        <p14:creationId xmlns:p14="http://schemas.microsoft.com/office/powerpoint/2010/main" val="3299337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21B2AA4F-B828-4D7C-AFD3-893933DAFCB4}" type="slidenum">
              <a:rPr lang="en-US" smtClean="0"/>
              <a:t>6</a:t>
            </a:fld>
            <a:endParaRPr lang="en-US"/>
          </a:p>
        </p:txBody>
      </p:sp>
    </p:spTree>
    <p:extLst>
      <p:ext uri="{BB962C8B-B14F-4D97-AF65-F5344CB8AC3E}">
        <p14:creationId xmlns:p14="http://schemas.microsoft.com/office/powerpoint/2010/main" val="1266651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7584aa60aa_1_35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7584aa60aa_1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6851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7584aa60aa_1_19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7584aa60aa_1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4219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9323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Health: From drug design to metabolic engineering.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human genome project, completed in 2001, offered the first comprehensive list of all human genes [9, 10]. Yet, to fully understand how our cells function, and the origin of disease, we need accurate maps that tell us how these genes and other cellular components interact with each other. Most cellular processes, from the processing of food by our cells to sensing changes in the environment, rely on molecular networks. The breakdown of these networks is responsible for most human diseases. This has led to the emergence of network biology, a new subfield of biology that aims to understand the behavior of cellular networks. A parallel movement within medicine, called network medicine, aims to uncover the role of networks in human disease (Image 1.7a/b). Networks are particularly import- ant in drug development. The ultimate goal of network pharmacology is to develop drugs that can cure diseases without significant side effects. This goal is pursued at many levels, from millions of dollars invested to map out cellular networks to the development of tools and </a:t>
            </a:r>
            <a:r>
              <a:rPr lang="en-US" sz="1200" kern="1200" dirty="0" err="1">
                <a:solidFill>
                  <a:schemeClr val="tx1"/>
                </a:solidFill>
                <a:latin typeface="+mn-lt"/>
                <a:ea typeface="+mn-ea"/>
                <a:cs typeface="+mn-cs"/>
              </a:rPr>
              <a:t>databas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es</a:t>
            </a:r>
            <a:r>
              <a:rPr lang="en-US" sz="1200" kern="1200" dirty="0">
                <a:solidFill>
                  <a:schemeClr val="tx1"/>
                </a:solidFill>
                <a:latin typeface="+mn-lt"/>
                <a:ea typeface="+mn-ea"/>
                <a:cs typeface="+mn-cs"/>
              </a:rPr>
              <a:t> to store, curate, and analyze patient and genetic data. Several new companies take advantage of these </a:t>
            </a:r>
            <a:r>
              <a:rPr lang="en-US" sz="1200" kern="1200" dirty="0" err="1">
                <a:solidFill>
                  <a:schemeClr val="tx1"/>
                </a:solidFill>
                <a:latin typeface="+mn-lt"/>
                <a:ea typeface="+mn-ea"/>
                <a:cs typeface="+mn-cs"/>
              </a:rPr>
              <a:t>opportuni</a:t>
            </a:r>
            <a:r>
              <a:rPr lang="en-US" sz="1200" kern="1200" dirty="0">
                <a:solidFill>
                  <a:schemeClr val="tx1"/>
                </a:solidFill>
                <a:latin typeface="+mn-lt"/>
                <a:ea typeface="+mn-ea"/>
                <a:cs typeface="+mn-cs"/>
              </a:rPr>
              <a:t>- ties, from </a:t>
            </a:r>
            <a:r>
              <a:rPr lang="en-US" sz="1200" i="1" kern="1200" dirty="0" err="1">
                <a:solidFill>
                  <a:schemeClr val="tx1"/>
                </a:solidFill>
                <a:latin typeface="+mn-lt"/>
                <a:ea typeface="+mn-ea"/>
                <a:cs typeface="+mn-cs"/>
              </a:rPr>
              <a:t>GeneGo</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that aims to collect accurate maps of </a:t>
            </a:r>
            <a:r>
              <a:rPr lang="en-US" sz="1200" kern="1200" dirty="0" err="1">
                <a:solidFill>
                  <a:schemeClr val="tx1"/>
                </a:solidFill>
                <a:latin typeface="+mn-lt"/>
                <a:ea typeface="+mn-ea"/>
                <a:cs typeface="+mn-cs"/>
              </a:rPr>
              <a:t>celllular</a:t>
            </a:r>
            <a:r>
              <a:rPr lang="en-US" sz="1200" kern="1200" dirty="0">
                <a:solidFill>
                  <a:schemeClr val="tx1"/>
                </a:solidFill>
                <a:latin typeface="+mn-lt"/>
                <a:ea typeface="+mn-ea"/>
                <a:cs typeface="+mn-cs"/>
              </a:rPr>
              <a:t> interactions from scientific literature to </a:t>
            </a:r>
            <a:r>
              <a:rPr lang="en-US" sz="1200" i="1" kern="1200" dirty="0" err="1">
                <a:solidFill>
                  <a:schemeClr val="tx1"/>
                </a:solidFill>
                <a:latin typeface="+mn-lt"/>
                <a:ea typeface="+mn-ea"/>
                <a:cs typeface="+mn-cs"/>
              </a:rPr>
              <a:t>Genomatica</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that uses the predictive power behind metabolic networks to identify drug targets in bacteria and humans. Recently most major pharmaceutical companies have made significant investments in network and systems medicine, seeing it as the path towards future drugs.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hu-HU" dirty="0">
              <a:latin typeface="Times New Roman"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16</a:t>
            </a:fld>
            <a:endParaRPr lang="en-US"/>
          </a:p>
        </p:txBody>
      </p:sp>
    </p:spTree>
    <p:extLst>
      <p:ext uri="{BB962C8B-B14F-4D97-AF65-F5344CB8AC3E}">
        <p14:creationId xmlns:p14="http://schemas.microsoft.com/office/powerpoint/2010/main" val="1590996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D8096DB-1A54-144A-A1C3-2D617011B6C7}" type="datetimeFigureOut">
              <a:rPr lang="en-US" smtClean="0"/>
              <a:pPr/>
              <a:t>8/26/2023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8096DB-1A54-144A-A1C3-2D617011B6C7}" type="datetimeFigureOut">
              <a:rPr lang="en-US" smtClean="0"/>
              <a:pPr/>
              <a:t>8/26/2023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8096DB-1A54-144A-A1C3-2D617011B6C7}" type="datetimeFigureOut">
              <a:rPr lang="en-US" smtClean="0"/>
              <a:pPr/>
              <a:t>8/26/2023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rot="10800000" flipH="1">
            <a:off x="0" y="1873333"/>
            <a:ext cx="9144000" cy="3841667"/>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4"/>
          <p:cNvSpPr/>
          <p:nvPr/>
        </p:nvSpPr>
        <p:spPr>
          <a:xfrm>
            <a:off x="0" y="1873333"/>
            <a:ext cx="9144000" cy="120667"/>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4"/>
          <p:cNvSpPr txBox="1">
            <a:spLocks noGrp="1"/>
          </p:cNvSpPr>
          <p:nvPr>
            <p:ph type="title"/>
          </p:nvPr>
        </p:nvSpPr>
        <p:spPr>
          <a:xfrm>
            <a:off x="471900" y="820806"/>
            <a:ext cx="8222100" cy="8530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r>
              <a:rPr lang="en-US"/>
              <a:t>Click to edit Master title style</a:t>
            </a:r>
            <a:endParaRPr/>
          </a:p>
        </p:txBody>
      </p:sp>
      <p:sp>
        <p:nvSpPr>
          <p:cNvPr id="22" name="Google Shape;22;p4"/>
          <p:cNvSpPr txBox="1">
            <a:spLocks noGrp="1"/>
          </p:cNvSpPr>
          <p:nvPr>
            <p:ph type="body" idx="1"/>
          </p:nvPr>
        </p:nvSpPr>
        <p:spPr>
          <a:xfrm>
            <a:off x="471900" y="2132306"/>
            <a:ext cx="8222100" cy="3011333"/>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pPr lvl="0"/>
            <a:r>
              <a:rPr lang="en-US"/>
              <a:t>Edit Master text styles</a:t>
            </a:r>
          </a:p>
        </p:txBody>
      </p:sp>
      <p:sp>
        <p:nvSpPr>
          <p:cNvPr id="23" name="Google Shape;23;p4"/>
          <p:cNvSpPr txBox="1">
            <a:spLocks noGrp="1"/>
          </p:cNvSpPr>
          <p:nvPr>
            <p:ph type="sldNum" idx="12"/>
          </p:nvPr>
        </p:nvSpPr>
        <p:spPr>
          <a:xfrm>
            <a:off x="8523541" y="5217359"/>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80554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FE72A-6C0D-41AC-9C93-D745B4E420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7AAC2A-7853-45A5-8C0D-A1208429EB4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9AE6DC-ADBC-423C-B6EC-4BDD6E32A2FC}"/>
              </a:ext>
            </a:extLst>
          </p:cNvPr>
          <p:cNvSpPr>
            <a:spLocks noGrp="1"/>
          </p:cNvSpPr>
          <p:nvPr>
            <p:ph type="dt" sz="half" idx="10"/>
          </p:nvPr>
        </p:nvSpPr>
        <p:spPr/>
        <p:txBody>
          <a:bodyPr/>
          <a:lstStyle/>
          <a:p>
            <a:fld id="{9D8096DB-1A54-144A-A1C3-2D617011B6C7}" type="datetimeFigureOut">
              <a:rPr lang="en-US" smtClean="0"/>
              <a:pPr/>
              <a:t>8/26/2023</a:t>
            </a:fld>
            <a:endParaRPr lang="en-US"/>
          </a:p>
        </p:txBody>
      </p:sp>
      <p:sp>
        <p:nvSpPr>
          <p:cNvPr id="5" name="Footer Placeholder 4">
            <a:extLst>
              <a:ext uri="{FF2B5EF4-FFF2-40B4-BE49-F238E27FC236}">
                <a16:creationId xmlns:a16="http://schemas.microsoft.com/office/drawing/2014/main" id="{A5048771-24CD-4932-A5DC-84DCE20FAD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CC5752-504F-418B-A1FB-D89DBE4BF4BD}"/>
              </a:ext>
            </a:extLst>
          </p:cNvPr>
          <p:cNvSpPr>
            <a:spLocks noGrp="1"/>
          </p:cNvSpPr>
          <p:nvPr>
            <p:ph type="sldNum" sz="quarter" idx="12"/>
          </p:nvPr>
        </p:nvSpPr>
        <p:spPr/>
        <p:txBody>
          <a:bodyPr/>
          <a:lstStyle/>
          <a:p>
            <a:fld id="{54164C0B-8E7D-3349-906C-A97C93723092}" type="slidenum">
              <a:rPr lang="en-US" smtClean="0"/>
              <a:pPr/>
              <a:t>‹#›</a:t>
            </a:fld>
            <a:endParaRPr lang="en-US"/>
          </a:p>
        </p:txBody>
      </p:sp>
    </p:spTree>
    <p:extLst>
      <p:ext uri="{BB962C8B-B14F-4D97-AF65-F5344CB8AC3E}">
        <p14:creationId xmlns:p14="http://schemas.microsoft.com/office/powerpoint/2010/main" val="1877293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8/26/2023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57328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8096DB-1A54-144A-A1C3-2D617011B6C7}" type="datetimeFigureOut">
              <a:rPr lang="en-US" smtClean="0"/>
              <a:pPr/>
              <a:t>8/26/2023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8096DB-1A54-144A-A1C3-2D617011B6C7}" type="datetimeFigureOut">
              <a:rPr lang="en-US" smtClean="0"/>
              <a:pPr/>
              <a:t>8/26/2023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8096DB-1A54-144A-A1C3-2D617011B6C7}" type="datetimeFigureOut">
              <a:rPr lang="en-US" smtClean="0"/>
              <a:pPr/>
              <a:t>8/26/2023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8096DB-1A54-144A-A1C3-2D617011B6C7}" type="datetimeFigureOut">
              <a:rPr lang="en-US" smtClean="0"/>
              <a:pPr/>
              <a:t>8/26/2023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8096DB-1A54-144A-A1C3-2D617011B6C7}" type="datetimeFigureOut">
              <a:rPr lang="en-US" smtClean="0"/>
              <a:pPr/>
              <a:t>8/26/2023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8096DB-1A54-144A-A1C3-2D617011B6C7}" type="datetimeFigureOut">
              <a:rPr lang="en-US" smtClean="0"/>
              <a:pPr/>
              <a:t>8/26/2023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8096DB-1A54-144A-A1C3-2D617011B6C7}" type="datetimeFigureOut">
              <a:rPr lang="en-US" smtClean="0"/>
              <a:pPr/>
              <a:t>8/26/2023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8096DB-1A54-144A-A1C3-2D617011B6C7}" type="datetimeFigureOut">
              <a:rPr lang="en-US" smtClean="0"/>
              <a:pPr/>
              <a:t>8/26/2023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9D8096DB-1A54-144A-A1C3-2D617011B6C7}" type="datetimeFigureOut">
              <a:rPr lang="en-US" smtClean="0"/>
              <a:pPr/>
              <a:t>8/26/2023</a:t>
            </a:fld>
            <a:endParaRPr lang="en-US"/>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54164C0B-8E7D-3349-906C-A97C9372309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9D8096DB-1A54-144A-A1C3-2D617011B6C7}" type="datetimeFigureOut">
              <a:rPr lang="en-US" smtClean="0"/>
              <a:pPr/>
              <a:t>8/26/2023</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54164C0B-8E7D-3349-906C-A97C93723092}" type="slidenum">
              <a:rPr lang="en-US" smtClean="0"/>
              <a:pPr/>
              <a:t>‹#›</a:t>
            </a:fld>
            <a:endParaRPr lang="en-US"/>
          </a:p>
        </p:txBody>
      </p:sp>
    </p:spTree>
    <p:extLst>
      <p:ext uri="{BB962C8B-B14F-4D97-AF65-F5344CB8AC3E}">
        <p14:creationId xmlns:p14="http://schemas.microsoft.com/office/powerpoint/2010/main" val="2233708774"/>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BEAA23-2C07-4B1F-B62B-14095F04D9FE}"/>
              </a:ext>
            </a:extLst>
          </p:cNvPr>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67F0AF-7952-47DB-90B3-947B70990127}"/>
              </a:ext>
            </a:extLst>
          </p:cNvPr>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714656-BFEE-4BBB-8B76-4597E58F29E4}"/>
              </a:ext>
            </a:extLst>
          </p:cNvPr>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9D8096DB-1A54-144A-A1C3-2D617011B6C7}" type="datetimeFigureOut">
              <a:rPr lang="en-US" smtClean="0"/>
              <a:pPr/>
              <a:t>8/26/2023</a:t>
            </a:fld>
            <a:endParaRPr lang="en-US"/>
          </a:p>
        </p:txBody>
      </p:sp>
      <p:sp>
        <p:nvSpPr>
          <p:cNvPr id="5" name="Footer Placeholder 4">
            <a:extLst>
              <a:ext uri="{FF2B5EF4-FFF2-40B4-BE49-F238E27FC236}">
                <a16:creationId xmlns:a16="http://schemas.microsoft.com/office/drawing/2014/main" id="{B59B198F-AE08-4D73-B5FF-03429F971907}"/>
              </a:ext>
            </a:extLst>
          </p:cNvPr>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C08BC5-CF92-4B77-B990-5A49B721D845}"/>
              </a:ext>
            </a:extLst>
          </p:cNvPr>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54164C0B-8E7D-3349-906C-A97C93723092}" type="slidenum">
              <a:rPr lang="en-US" smtClean="0"/>
              <a:pPr/>
              <a:t>‹#›</a:t>
            </a:fld>
            <a:endParaRPr lang="en-US"/>
          </a:p>
        </p:txBody>
      </p:sp>
    </p:spTree>
    <p:extLst>
      <p:ext uri="{BB962C8B-B14F-4D97-AF65-F5344CB8AC3E}">
        <p14:creationId xmlns:p14="http://schemas.microsoft.com/office/powerpoint/2010/main" val="3904428639"/>
      </p:ext>
    </p:extLst>
  </p:cSld>
  <p:clrMap bg1="dk1" tx1="lt1" bg2="dk2" tx2="lt2" accent1="accent1" accent2="accent2" accent3="accent3" accent4="accent4" accent5="accent5" accent6="accent6" hlink="hlink" folHlink="folHlink"/>
  <p:sldLayoutIdLst>
    <p:sldLayoutId id="2147483665" r:id="rId1"/>
    <p:sldLayoutId id="2147483666"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0.pn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39.jpeg"/><Relationship Id="rId5" Type="http://schemas.openxmlformats.org/officeDocument/2006/relationships/hyperlink" Target="http://www.numericana.com/answer/graphs.htm" TargetMode="External"/><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83"/>
            <a:ext cx="9144000" cy="5687071"/>
          </a:xfrm>
          <a:prstGeom prst="rect">
            <a:avLst/>
          </a:prstGeom>
        </p:spPr>
      </p:pic>
      <p:sp>
        <p:nvSpPr>
          <p:cNvPr id="5" name="Text Box 2"/>
          <p:cNvSpPr txBox="1">
            <a:spLocks noChangeArrowheads="1"/>
          </p:cNvSpPr>
          <p:nvPr/>
        </p:nvSpPr>
        <p:spPr bwMode="auto">
          <a:xfrm>
            <a:off x="0" y="241304"/>
            <a:ext cx="9144000" cy="2554545"/>
          </a:xfrm>
          <a:prstGeom prst="rect">
            <a:avLst/>
          </a:prstGeom>
          <a:solidFill>
            <a:schemeClr val="bg1">
              <a:alpha val="70000"/>
            </a:schemeClr>
          </a:solidFill>
          <a:ln>
            <a:noFill/>
          </a:ln>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algn="ctr" eaLnBrk="0" fontAlgn="base" hangingPunct="0">
              <a:spcBef>
                <a:spcPct val="50000"/>
              </a:spcBef>
              <a:spcAft>
                <a:spcPct val="0"/>
              </a:spcAft>
              <a:defRPr sz="2000" b="1">
                <a:solidFill>
                  <a:schemeClr val="tx1"/>
                </a:solidFill>
                <a:latin typeface="Times New Roman" charset="0"/>
                <a:ea typeface="ＭＳ Ｐゴシック" charset="0"/>
              </a:defRPr>
            </a:lvl6pPr>
            <a:lvl7pPr marL="2971800" indent="-228600" algn="ctr" eaLnBrk="0" fontAlgn="base" hangingPunct="0">
              <a:spcBef>
                <a:spcPct val="50000"/>
              </a:spcBef>
              <a:spcAft>
                <a:spcPct val="0"/>
              </a:spcAft>
              <a:defRPr sz="2000" b="1">
                <a:solidFill>
                  <a:schemeClr val="tx1"/>
                </a:solidFill>
                <a:latin typeface="Times New Roman" charset="0"/>
                <a:ea typeface="ＭＳ Ｐゴシック" charset="0"/>
              </a:defRPr>
            </a:lvl7pPr>
            <a:lvl8pPr marL="3429000" indent="-228600" algn="ctr" eaLnBrk="0" fontAlgn="base" hangingPunct="0">
              <a:spcBef>
                <a:spcPct val="50000"/>
              </a:spcBef>
              <a:spcAft>
                <a:spcPct val="0"/>
              </a:spcAft>
              <a:defRPr sz="2000" b="1">
                <a:solidFill>
                  <a:schemeClr val="tx1"/>
                </a:solidFill>
                <a:latin typeface="Times New Roman" charset="0"/>
                <a:ea typeface="ＭＳ Ｐゴシック" charset="0"/>
              </a:defRPr>
            </a:lvl8pPr>
            <a:lvl9pPr marL="3886200" indent="-228600" algn="ctr" eaLnBrk="0" fontAlgn="base" hangingPunct="0">
              <a:spcBef>
                <a:spcPct val="50000"/>
              </a:spcBef>
              <a:spcAft>
                <a:spcPct val="0"/>
              </a:spcAft>
              <a:defRPr sz="2000" b="1">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altLang="ko-KR" sz="3200" dirty="0">
                <a:solidFill>
                  <a:srgbClr val="000000"/>
                </a:solidFill>
                <a:latin typeface="Trajan Pro"/>
                <a:cs typeface="Trajan Pro"/>
              </a:rPr>
              <a:t>Frontiers of Network Science</a:t>
            </a:r>
          </a:p>
          <a:p>
            <a:pPr algn="ctr" defTabSz="914400" fontAlgn="base">
              <a:spcBef>
                <a:spcPct val="0"/>
              </a:spcBef>
              <a:spcAft>
                <a:spcPct val="0"/>
              </a:spcAft>
              <a:defRPr/>
            </a:pPr>
            <a:r>
              <a:rPr lang="en-US" altLang="ko-KR" sz="3200" dirty="0">
                <a:solidFill>
                  <a:srgbClr val="000000"/>
                </a:solidFill>
                <a:latin typeface="Trajan Pro"/>
                <a:cs typeface="Trajan Pro"/>
              </a:rPr>
              <a:t>Fall 2023</a:t>
            </a:r>
          </a:p>
          <a:p>
            <a:pPr algn="ctr" defTabSz="914400" fontAlgn="base">
              <a:spcBef>
                <a:spcPct val="0"/>
              </a:spcBef>
              <a:spcAft>
                <a:spcPct val="0"/>
              </a:spcAft>
              <a:defRPr/>
            </a:pPr>
            <a:endParaRPr lang="en-US" altLang="ko-KR" sz="3200" dirty="0">
              <a:solidFill>
                <a:srgbClr val="000000"/>
              </a:solidFill>
              <a:latin typeface="Trajan Pro"/>
              <a:cs typeface="Trajan Pro"/>
            </a:endParaRPr>
          </a:p>
          <a:p>
            <a:pPr algn="ctr" defTabSz="914400" fontAlgn="base">
              <a:spcBef>
                <a:spcPct val="0"/>
              </a:spcBef>
              <a:spcAft>
                <a:spcPct val="0"/>
              </a:spcAft>
              <a:defRPr/>
            </a:pPr>
            <a:r>
              <a:rPr lang="en-US" altLang="ko-KR" sz="3200" dirty="0">
                <a:solidFill>
                  <a:srgbClr val="000000"/>
                </a:solidFill>
                <a:latin typeface="Trajan Pro"/>
                <a:cs typeface="Trajan Pro"/>
              </a:rPr>
              <a:t>Class 2: Graph Theory</a:t>
            </a:r>
          </a:p>
          <a:p>
            <a:pPr algn="ctr" defTabSz="914400" fontAlgn="base">
              <a:spcBef>
                <a:spcPct val="0"/>
              </a:spcBef>
              <a:spcAft>
                <a:spcPct val="0"/>
              </a:spcAft>
              <a:defRPr/>
            </a:pPr>
            <a:r>
              <a:rPr lang="en-US" altLang="ko-KR" sz="3200" dirty="0">
                <a:solidFill>
                  <a:srgbClr val="000000"/>
                </a:solidFill>
                <a:latin typeface="Trajan Pro"/>
                <a:cs typeface="Trajan Pro"/>
              </a:rPr>
              <a:t>(Chapter 2 in Textbook)</a:t>
            </a:r>
          </a:p>
        </p:txBody>
      </p:sp>
      <p:sp>
        <p:nvSpPr>
          <p:cNvPr id="6" name="Rectangle 5"/>
          <p:cNvSpPr>
            <a:spLocks noChangeArrowheads="1"/>
          </p:cNvSpPr>
          <p:nvPr/>
        </p:nvSpPr>
        <p:spPr bwMode="auto">
          <a:xfrm>
            <a:off x="0" y="2795849"/>
            <a:ext cx="9145588" cy="965803"/>
          </a:xfrm>
          <a:prstGeom prst="rect">
            <a:avLst/>
          </a:prstGeom>
          <a:solidFill>
            <a:schemeClr val="bg1">
              <a:alpha val="70000"/>
            </a:schemeClr>
          </a:solidFill>
          <a:ln w="9525">
            <a:noFill/>
            <a:miter lim="800000"/>
            <a:headEnd/>
            <a:tailEnd/>
          </a:ln>
          <a:effectLst/>
        </p:spPr>
        <p:txBody>
          <a:bodyPr lIns="91407" tIns="45704" rIns="91407" bIns="45704">
            <a:prstTxWarp prst="textNoShape">
              <a:avLst/>
            </a:prstTxWarp>
          </a:bodyPr>
          <a:lstStyle/>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p:txBody>
      </p:sp>
      <p:sp>
        <p:nvSpPr>
          <p:cNvPr id="2" name="TextBox 1"/>
          <p:cNvSpPr txBox="1"/>
          <p:nvPr/>
        </p:nvSpPr>
        <p:spPr>
          <a:xfrm>
            <a:off x="2691580" y="3115321"/>
            <a:ext cx="4098623" cy="646331"/>
          </a:xfrm>
          <a:prstGeom prst="rect">
            <a:avLst/>
          </a:prstGeom>
          <a:noFill/>
        </p:spPr>
        <p:txBody>
          <a:bodyPr wrap="none" rtlCol="0">
            <a:spAutoFit/>
          </a:bodyPr>
          <a:lstStyle/>
          <a:p>
            <a:r>
              <a:rPr lang="en-US" sz="3600" b="1" dirty="0"/>
              <a:t>Boleslaw Szymanski </a:t>
            </a:r>
            <a:endParaRPr lang="en-GB" sz="3600" b="1" dirty="0"/>
          </a:p>
        </p:txBody>
      </p:sp>
      <p:sp>
        <p:nvSpPr>
          <p:cNvPr id="7" name="TextBox 6"/>
          <p:cNvSpPr txBox="1"/>
          <p:nvPr/>
        </p:nvSpPr>
        <p:spPr>
          <a:xfrm>
            <a:off x="2915728" y="5408746"/>
            <a:ext cx="6228272" cy="307777"/>
          </a:xfrm>
          <a:prstGeom prst="rect">
            <a:avLst/>
          </a:prstGeom>
          <a:noFill/>
        </p:spPr>
        <p:txBody>
          <a:bodyPr wrap="square" rtlCol="0">
            <a:spAutoFit/>
          </a:bodyPr>
          <a:lstStyle/>
          <a:p>
            <a:pPr algn="r" defTabSz="914400" fontAlgn="base">
              <a:spcBef>
                <a:spcPct val="0"/>
              </a:spcBef>
              <a:spcAft>
                <a:spcPct val="0"/>
              </a:spcAft>
              <a:defRPr/>
            </a:pPr>
            <a:r>
              <a:rPr lang="en-US" sz="1400" dirty="0">
                <a:solidFill>
                  <a:srgbClr val="000000"/>
                </a:solidFill>
                <a:ea typeface="ＭＳ Ｐゴシック" charset="0"/>
                <a:cs typeface="Helvetica"/>
              </a:rPr>
              <a:t>based on slides by Albert-László Barabási &amp; </a:t>
            </a:r>
            <a:r>
              <a:rPr lang="en-US" sz="1400" dirty="0"/>
              <a:t>Roberta Sinatra</a:t>
            </a:r>
            <a:endParaRPr lang="en-US"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329" y="-1340859"/>
            <a:ext cx="9169619" cy="461665"/>
          </a:xfrm>
          <a:prstGeom prst="rect">
            <a:avLst/>
          </a:prstGeom>
        </p:spPr>
        <p:txBody>
          <a:bodyPr wrap="square">
            <a:spAutoFit/>
          </a:bodyPr>
          <a:lstStyle/>
          <a:p>
            <a:pPr algn="ctr"/>
            <a:r>
              <a:rPr lang="en-US" sz="2400" b="1" dirty="0">
                <a:solidFill>
                  <a:srgbClr val="5D5D5D"/>
                </a:solidFill>
                <a:latin typeface="DINCondensed-Bold"/>
              </a:rPr>
              <a:t>A Network Framework for Cultural History</a:t>
            </a:r>
            <a:endParaRPr lang="en-US" sz="375" dirty="0"/>
          </a:p>
        </p:txBody>
      </p:sp>
      <p:pic>
        <p:nvPicPr>
          <p:cNvPr id="4" name="Picture 3"/>
          <p:cNvPicPr>
            <a:picLocks noChangeAspect="1"/>
          </p:cNvPicPr>
          <p:nvPr/>
        </p:nvPicPr>
        <p:blipFill>
          <a:blip r:embed="rId2"/>
          <a:stretch>
            <a:fillRect/>
          </a:stretch>
        </p:blipFill>
        <p:spPr>
          <a:xfrm>
            <a:off x="117106" y="1195612"/>
            <a:ext cx="4544561" cy="1567295"/>
          </a:xfrm>
          <a:prstGeom prst="rect">
            <a:avLst/>
          </a:prstGeom>
        </p:spPr>
      </p:pic>
      <p:pic>
        <p:nvPicPr>
          <p:cNvPr id="5" name="Picture 4"/>
          <p:cNvPicPr>
            <a:picLocks noChangeAspect="1"/>
          </p:cNvPicPr>
          <p:nvPr/>
        </p:nvPicPr>
        <p:blipFill>
          <a:blip r:embed="rId3"/>
          <a:stretch>
            <a:fillRect/>
          </a:stretch>
        </p:blipFill>
        <p:spPr>
          <a:xfrm>
            <a:off x="4517425" y="971551"/>
            <a:ext cx="4539865" cy="4353681"/>
          </a:xfrm>
          <a:prstGeom prst="rect">
            <a:avLst/>
          </a:prstGeom>
        </p:spPr>
      </p:pic>
      <p:sp>
        <p:nvSpPr>
          <p:cNvPr id="3" name="TextBox 2"/>
          <p:cNvSpPr txBox="1"/>
          <p:nvPr/>
        </p:nvSpPr>
        <p:spPr>
          <a:xfrm>
            <a:off x="698228" y="344871"/>
            <a:ext cx="7638393" cy="461665"/>
          </a:xfrm>
          <a:prstGeom prst="rect">
            <a:avLst/>
          </a:prstGeom>
          <a:noFill/>
        </p:spPr>
        <p:txBody>
          <a:bodyPr wrap="square" rtlCol="0">
            <a:spAutoFit/>
          </a:bodyPr>
          <a:lstStyle/>
          <a:p>
            <a:pPr algn="ctr"/>
            <a:r>
              <a:rPr lang="en-US" sz="2400" b="1" dirty="0">
                <a:solidFill>
                  <a:srgbClr val="3333CC"/>
                </a:solidFill>
              </a:rPr>
              <a:t>A network framework of cultural history </a:t>
            </a:r>
          </a:p>
        </p:txBody>
      </p:sp>
      <p:sp>
        <p:nvSpPr>
          <p:cNvPr id="6" name="TextBox 5"/>
          <p:cNvSpPr txBox="1"/>
          <p:nvPr/>
        </p:nvSpPr>
        <p:spPr>
          <a:xfrm>
            <a:off x="898635" y="3373598"/>
            <a:ext cx="2435773" cy="646331"/>
          </a:xfrm>
          <a:prstGeom prst="rect">
            <a:avLst/>
          </a:prstGeom>
          <a:noFill/>
        </p:spPr>
        <p:txBody>
          <a:bodyPr wrap="square" rtlCol="0">
            <a:spAutoFit/>
          </a:bodyPr>
          <a:lstStyle/>
          <a:p>
            <a:r>
              <a:rPr lang="en-US" dirty="0"/>
              <a:t>Data sources, coverage in time and space</a:t>
            </a:r>
          </a:p>
        </p:txBody>
      </p:sp>
    </p:spTree>
    <p:extLst>
      <p:ext uri="{BB962C8B-B14F-4D97-AF65-F5344CB8AC3E}">
        <p14:creationId xmlns:p14="http://schemas.microsoft.com/office/powerpoint/2010/main" val="1613304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0196" y="1946457"/>
            <a:ext cx="4168010" cy="3219921"/>
          </a:xfrm>
          <a:prstGeom prst="rect">
            <a:avLst/>
          </a:prstGeom>
        </p:spPr>
      </p:pic>
      <p:pic>
        <p:nvPicPr>
          <p:cNvPr id="3" name="Picture 2"/>
          <p:cNvPicPr>
            <a:picLocks noChangeAspect="1"/>
          </p:cNvPicPr>
          <p:nvPr/>
        </p:nvPicPr>
        <p:blipFill>
          <a:blip r:embed="rId3"/>
          <a:stretch>
            <a:fillRect/>
          </a:stretch>
        </p:blipFill>
        <p:spPr>
          <a:xfrm>
            <a:off x="5188994" y="1692119"/>
            <a:ext cx="3865350" cy="3568431"/>
          </a:xfrm>
          <a:prstGeom prst="rect">
            <a:avLst/>
          </a:prstGeom>
        </p:spPr>
      </p:pic>
      <p:sp>
        <p:nvSpPr>
          <p:cNvPr id="4" name="TextBox 3"/>
          <p:cNvSpPr txBox="1"/>
          <p:nvPr/>
        </p:nvSpPr>
        <p:spPr>
          <a:xfrm>
            <a:off x="0" y="764627"/>
            <a:ext cx="9054343" cy="923330"/>
          </a:xfrm>
          <a:prstGeom prst="rect">
            <a:avLst/>
          </a:prstGeom>
          <a:noFill/>
        </p:spPr>
        <p:txBody>
          <a:bodyPr wrap="square" rtlCol="0">
            <a:spAutoFit/>
          </a:bodyPr>
          <a:lstStyle/>
          <a:p>
            <a:pPr algn="ctr"/>
            <a:r>
              <a:rPr lang="en-US" sz="2100" b="1" dirty="0">
                <a:solidFill>
                  <a:srgbClr val="3333CC"/>
                </a:solidFill>
              </a:rPr>
              <a:t>Prominent people are born everywhere but they die in prominent places</a:t>
            </a:r>
          </a:p>
          <a:p>
            <a:pPr algn="ctr"/>
            <a:r>
              <a:rPr lang="en-US" sz="1500" dirty="0"/>
              <a:t>Why?</a:t>
            </a:r>
            <a:endParaRPr lang="en-US" sz="1350" dirty="0"/>
          </a:p>
          <a:p>
            <a:pPr algn="ctr"/>
            <a:r>
              <a:rPr lang="en-US" dirty="0"/>
              <a:t>You cannot choose where you are born but you can choose where you die</a:t>
            </a:r>
          </a:p>
        </p:txBody>
      </p:sp>
    </p:spTree>
    <p:extLst>
      <p:ext uri="{BB962C8B-B14F-4D97-AF65-F5344CB8AC3E}">
        <p14:creationId xmlns:p14="http://schemas.microsoft.com/office/powerpoint/2010/main" val="1900181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9322" y="867888"/>
            <a:ext cx="2677824" cy="3785652"/>
          </a:xfrm>
          <a:prstGeom prst="rect">
            <a:avLst/>
          </a:prstGeom>
          <a:noFill/>
        </p:spPr>
        <p:txBody>
          <a:bodyPr wrap="square" rtlCol="0">
            <a:spAutoFit/>
          </a:bodyPr>
          <a:lstStyle/>
          <a:p>
            <a:pPr algn="ctr"/>
            <a:r>
              <a:rPr lang="en-US" sz="2400" b="1" dirty="0">
                <a:solidFill>
                  <a:srgbClr val="3333CC"/>
                </a:solidFill>
              </a:rPr>
              <a:t>Polarization and tipping points</a:t>
            </a:r>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r>
              <a:rPr lang="en-US" sz="2400" b="1" dirty="0">
                <a:solidFill>
                  <a:srgbClr val="3333CC"/>
                </a:solidFill>
              </a:rPr>
              <a:t>Importance of the exogenous shock</a:t>
            </a:r>
          </a:p>
          <a:p>
            <a:pPr algn="ctr"/>
            <a:r>
              <a:rPr lang="en-US" sz="2400" dirty="0"/>
              <a:t> </a:t>
            </a:r>
            <a:endParaRPr lang="en-US" dirty="0"/>
          </a:p>
        </p:txBody>
      </p:sp>
      <p:pic>
        <p:nvPicPr>
          <p:cNvPr id="8" name="Picture 7">
            <a:extLst>
              <a:ext uri="{FF2B5EF4-FFF2-40B4-BE49-F238E27FC236}">
                <a16:creationId xmlns:a16="http://schemas.microsoft.com/office/drawing/2014/main" id="{E135D709-10BE-F9AE-41C6-DA4BAC20512C}"/>
              </a:ext>
            </a:extLst>
          </p:cNvPr>
          <p:cNvPicPr>
            <a:picLocks noChangeAspect="1"/>
          </p:cNvPicPr>
          <p:nvPr/>
        </p:nvPicPr>
        <p:blipFill rotWithShape="1">
          <a:blip r:embed="rId2"/>
          <a:srcRect l="14371" r="14109"/>
          <a:stretch/>
        </p:blipFill>
        <p:spPr>
          <a:xfrm>
            <a:off x="3544584" y="-15820"/>
            <a:ext cx="5435029" cy="5730820"/>
          </a:xfrm>
          <a:prstGeom prst="rect">
            <a:avLst/>
          </a:prstGeom>
        </p:spPr>
      </p:pic>
    </p:spTree>
    <p:extLst>
      <p:ext uri="{BB962C8B-B14F-4D97-AF65-F5344CB8AC3E}">
        <p14:creationId xmlns:p14="http://schemas.microsoft.com/office/powerpoint/2010/main" val="136174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1689919"/>
            <a:ext cx="7886700" cy="994172"/>
          </a:xfrm>
        </p:spPr>
        <p:txBody>
          <a:bodyPr/>
          <a:lstStyle/>
          <a:p>
            <a:r>
              <a:rPr lang="en-US" dirty="0"/>
              <a:t>Motivation</a:t>
            </a:r>
          </a:p>
        </p:txBody>
      </p:sp>
      <p:sp>
        <p:nvSpPr>
          <p:cNvPr id="4" name="TextBox 3"/>
          <p:cNvSpPr txBox="1"/>
          <p:nvPr/>
        </p:nvSpPr>
        <p:spPr>
          <a:xfrm>
            <a:off x="2949766" y="4320547"/>
            <a:ext cx="5703266" cy="300082"/>
          </a:xfrm>
          <a:prstGeom prst="rect">
            <a:avLst/>
          </a:prstGeom>
          <a:noFill/>
        </p:spPr>
        <p:txBody>
          <a:bodyPr wrap="square" rtlCol="0">
            <a:spAutoFit/>
          </a:bodyPr>
          <a:lstStyle/>
          <a:p>
            <a:endParaRPr lang="en-US" sz="1350" dirty="0"/>
          </a:p>
        </p:txBody>
      </p:sp>
      <p:grpSp>
        <p:nvGrpSpPr>
          <p:cNvPr id="6" name="Group 5"/>
          <p:cNvGrpSpPr/>
          <p:nvPr/>
        </p:nvGrpSpPr>
        <p:grpSpPr>
          <a:xfrm>
            <a:off x="2736971" y="1214605"/>
            <a:ext cx="5916060" cy="4104480"/>
            <a:chOff x="3767765" y="731697"/>
            <a:chExt cx="7888080" cy="5472640"/>
          </a:xfrm>
        </p:grpSpPr>
        <p:pic>
          <p:nvPicPr>
            <p:cNvPr id="1028" name="Picture 4" descr="Getz ice shelf, Antarctica. Credit: Jeremy Harbeck/NA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3869" y="731697"/>
              <a:ext cx="7604355" cy="51878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67765" y="5919557"/>
              <a:ext cx="7888080" cy="284780"/>
            </a:xfrm>
            <a:prstGeom prst="rect">
              <a:avLst/>
            </a:prstGeom>
            <a:noFill/>
          </p:spPr>
          <p:txBody>
            <a:bodyPr wrap="square" rtlCol="0">
              <a:spAutoFit/>
            </a:bodyPr>
            <a:lstStyle/>
            <a:p>
              <a:r>
                <a:rPr lang="en-US" sz="788" dirty="0"/>
                <a:t>https://insideclimatenews.org/sites/default/files/styles/icn_full_wrap_wide/public/getz-ice-shelf_jeremy-harbeck-nasa.jpg?itok=D1uLzpFu</a:t>
              </a:r>
            </a:p>
          </p:txBody>
        </p:sp>
      </p:grpSp>
      <p:sp>
        <p:nvSpPr>
          <p:cNvPr id="7" name="Title 1">
            <a:extLst>
              <a:ext uri="{FF2B5EF4-FFF2-40B4-BE49-F238E27FC236}">
                <a16:creationId xmlns:a16="http://schemas.microsoft.com/office/drawing/2014/main" id="{6B527EC1-F972-4A42-B012-C03422D4DAE6}"/>
              </a:ext>
            </a:extLst>
          </p:cNvPr>
          <p:cNvSpPr txBox="1">
            <a:spLocks/>
          </p:cNvSpPr>
          <p:nvPr/>
        </p:nvSpPr>
        <p:spPr>
          <a:xfrm>
            <a:off x="160635" y="251107"/>
            <a:ext cx="7840366" cy="17907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300" dirty="0"/>
          </a:p>
        </p:txBody>
      </p:sp>
      <p:sp>
        <p:nvSpPr>
          <p:cNvPr id="3" name="TextBox 2"/>
          <p:cNvSpPr txBox="1"/>
          <p:nvPr/>
        </p:nvSpPr>
        <p:spPr>
          <a:xfrm>
            <a:off x="0" y="449323"/>
            <a:ext cx="9144000" cy="1107996"/>
          </a:xfrm>
          <a:prstGeom prst="rect">
            <a:avLst/>
          </a:prstGeom>
          <a:noFill/>
        </p:spPr>
        <p:txBody>
          <a:bodyPr wrap="square" rtlCol="0">
            <a:spAutoFit/>
          </a:bodyPr>
          <a:lstStyle/>
          <a:p>
            <a:pPr algn="ctr"/>
            <a:r>
              <a:rPr lang="en-US" sz="3300" b="1" dirty="0"/>
              <a:t>Free Topic: Ice-Sheet Meshes and </a:t>
            </a:r>
            <a:r>
              <a:rPr lang="en-US" sz="3300" b="1" dirty="0" err="1"/>
              <a:t>Biconnectivity</a:t>
            </a:r>
            <a:endParaRPr lang="en-US" sz="3300" b="1" dirty="0"/>
          </a:p>
          <a:p>
            <a:pPr algn="ctr"/>
            <a:endParaRPr lang="en-US" sz="3300" b="1" dirty="0"/>
          </a:p>
        </p:txBody>
      </p:sp>
    </p:spTree>
    <p:extLst>
      <p:ext uri="{BB962C8B-B14F-4D97-AF65-F5344CB8AC3E}">
        <p14:creationId xmlns:p14="http://schemas.microsoft.com/office/powerpoint/2010/main" val="4293173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 name="Group 138">
            <a:extLst>
              <a:ext uri="{FF2B5EF4-FFF2-40B4-BE49-F238E27FC236}">
                <a16:creationId xmlns:a16="http://schemas.microsoft.com/office/drawing/2014/main" id="{43FC7A24-4774-4344-9EB2-83A665996B52}"/>
              </a:ext>
            </a:extLst>
          </p:cNvPr>
          <p:cNvGrpSpPr/>
          <p:nvPr/>
        </p:nvGrpSpPr>
        <p:grpSpPr>
          <a:xfrm>
            <a:off x="4875369" y="1732876"/>
            <a:ext cx="3315145" cy="3043100"/>
            <a:chOff x="6126414" y="1984555"/>
            <a:chExt cx="4420193" cy="4057467"/>
          </a:xfrm>
        </p:grpSpPr>
        <p:sp>
          <p:nvSpPr>
            <p:cNvPr id="138" name="Rectangle 137">
              <a:extLst>
                <a:ext uri="{FF2B5EF4-FFF2-40B4-BE49-F238E27FC236}">
                  <a16:creationId xmlns:a16="http://schemas.microsoft.com/office/drawing/2014/main" id="{7D706295-2BF6-4B5B-BAA5-1526243DC0A0}"/>
                </a:ext>
              </a:extLst>
            </p:cNvPr>
            <p:cNvSpPr/>
            <p:nvPr/>
          </p:nvSpPr>
          <p:spPr>
            <a:xfrm>
              <a:off x="9707198" y="5218488"/>
              <a:ext cx="839409" cy="8235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7" name="Rectangle 136">
              <a:extLst>
                <a:ext uri="{FF2B5EF4-FFF2-40B4-BE49-F238E27FC236}">
                  <a16:creationId xmlns:a16="http://schemas.microsoft.com/office/drawing/2014/main" id="{156A98A8-4E62-4394-9B62-E119C47B5CDF}"/>
                </a:ext>
              </a:extLst>
            </p:cNvPr>
            <p:cNvSpPr/>
            <p:nvPr/>
          </p:nvSpPr>
          <p:spPr>
            <a:xfrm>
              <a:off x="8741029" y="2791369"/>
              <a:ext cx="879268" cy="8233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6" name="Rectangle 135">
              <a:extLst>
                <a:ext uri="{FF2B5EF4-FFF2-40B4-BE49-F238E27FC236}">
                  <a16:creationId xmlns:a16="http://schemas.microsoft.com/office/drawing/2014/main" id="{C7F0186F-6465-4226-BFDA-2D8502C84C05}"/>
                </a:ext>
              </a:extLst>
            </p:cNvPr>
            <p:cNvSpPr/>
            <p:nvPr/>
          </p:nvSpPr>
          <p:spPr>
            <a:xfrm>
              <a:off x="8730157" y="3618098"/>
              <a:ext cx="879268" cy="79388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5" name="Rectangle 134">
              <a:extLst>
                <a:ext uri="{FF2B5EF4-FFF2-40B4-BE49-F238E27FC236}">
                  <a16:creationId xmlns:a16="http://schemas.microsoft.com/office/drawing/2014/main" id="{796467F1-5D1C-4B16-8E90-09DAFD497166}"/>
                </a:ext>
              </a:extLst>
            </p:cNvPr>
            <p:cNvSpPr/>
            <p:nvPr/>
          </p:nvSpPr>
          <p:spPr>
            <a:xfrm>
              <a:off x="7872152" y="3626718"/>
              <a:ext cx="879268" cy="78526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4" name="Rectangle 133">
              <a:extLst>
                <a:ext uri="{FF2B5EF4-FFF2-40B4-BE49-F238E27FC236}">
                  <a16:creationId xmlns:a16="http://schemas.microsoft.com/office/drawing/2014/main" id="{FD9E0E4F-A92A-4F52-932C-AA07D5E56B2E}"/>
                </a:ext>
              </a:extLst>
            </p:cNvPr>
            <p:cNvSpPr/>
            <p:nvPr/>
          </p:nvSpPr>
          <p:spPr>
            <a:xfrm>
              <a:off x="7850947" y="1984555"/>
              <a:ext cx="891177" cy="83133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3" name="Rectangle 132">
              <a:extLst>
                <a:ext uri="{FF2B5EF4-FFF2-40B4-BE49-F238E27FC236}">
                  <a16:creationId xmlns:a16="http://schemas.microsoft.com/office/drawing/2014/main" id="{470B2D22-029A-4C21-96AE-267E4D860A66}"/>
                </a:ext>
              </a:extLst>
            </p:cNvPr>
            <p:cNvSpPr/>
            <p:nvPr/>
          </p:nvSpPr>
          <p:spPr>
            <a:xfrm>
              <a:off x="6997902" y="1990644"/>
              <a:ext cx="891177" cy="83133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2" name="Rectangle 131">
              <a:extLst>
                <a:ext uri="{FF2B5EF4-FFF2-40B4-BE49-F238E27FC236}">
                  <a16:creationId xmlns:a16="http://schemas.microsoft.com/office/drawing/2014/main" id="{B750CB91-FDAA-4DCB-B91B-706B4F221950}"/>
                </a:ext>
              </a:extLst>
            </p:cNvPr>
            <p:cNvSpPr/>
            <p:nvPr/>
          </p:nvSpPr>
          <p:spPr>
            <a:xfrm>
              <a:off x="6995395" y="2793169"/>
              <a:ext cx="891177" cy="83133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0" name="Rectangle 129">
              <a:extLst>
                <a:ext uri="{FF2B5EF4-FFF2-40B4-BE49-F238E27FC236}">
                  <a16:creationId xmlns:a16="http://schemas.microsoft.com/office/drawing/2014/main" id="{653CD807-5BAF-4B75-968F-62CDDE5D8D93}"/>
                </a:ext>
              </a:extLst>
            </p:cNvPr>
            <p:cNvSpPr/>
            <p:nvPr/>
          </p:nvSpPr>
          <p:spPr>
            <a:xfrm>
              <a:off x="6126414" y="3620887"/>
              <a:ext cx="891177" cy="83133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itle 1">
            <a:extLst>
              <a:ext uri="{FF2B5EF4-FFF2-40B4-BE49-F238E27FC236}">
                <a16:creationId xmlns:a16="http://schemas.microsoft.com/office/drawing/2014/main" id="{8A49D6B8-3147-4075-B58B-862F477E7C9A}"/>
              </a:ext>
            </a:extLst>
          </p:cNvPr>
          <p:cNvSpPr>
            <a:spLocks noGrp="1"/>
          </p:cNvSpPr>
          <p:nvPr>
            <p:ph type="title"/>
          </p:nvPr>
        </p:nvSpPr>
        <p:spPr>
          <a:xfrm>
            <a:off x="-1" y="430638"/>
            <a:ext cx="9000067" cy="994172"/>
          </a:xfrm>
        </p:spPr>
        <p:txBody>
          <a:bodyPr>
            <a:normAutofit fontScale="90000"/>
          </a:bodyPr>
          <a:lstStyle/>
          <a:p>
            <a:pPr>
              <a:spcAft>
                <a:spcPts val="900"/>
              </a:spcAft>
            </a:pPr>
            <a:r>
              <a:rPr lang="en-US" b="1" dirty="0"/>
              <a:t>Ice-Sheet Meshes and </a:t>
            </a:r>
            <a:r>
              <a:rPr lang="en-US" b="1" dirty="0" err="1"/>
              <a:t>Biconnectivity</a:t>
            </a:r>
            <a:br>
              <a:rPr lang="en-US" b="1" dirty="0"/>
            </a:br>
            <a:br>
              <a:rPr lang="en-US" b="1" dirty="0"/>
            </a:br>
            <a:r>
              <a:rPr lang="en-US" b="1" dirty="0"/>
              <a:t> Background</a:t>
            </a:r>
          </a:p>
        </p:txBody>
      </p:sp>
      <p:sp>
        <p:nvSpPr>
          <p:cNvPr id="3" name="Content Placeholder 2">
            <a:extLst>
              <a:ext uri="{FF2B5EF4-FFF2-40B4-BE49-F238E27FC236}">
                <a16:creationId xmlns:a16="http://schemas.microsoft.com/office/drawing/2014/main" id="{60709AE1-E185-480F-BAEE-75634AA68C41}"/>
              </a:ext>
            </a:extLst>
          </p:cNvPr>
          <p:cNvSpPr>
            <a:spLocks noGrp="1"/>
          </p:cNvSpPr>
          <p:nvPr>
            <p:ph idx="1"/>
          </p:nvPr>
        </p:nvSpPr>
        <p:spPr>
          <a:xfrm>
            <a:off x="97830" y="1607315"/>
            <a:ext cx="4116097" cy="3845997"/>
          </a:xfrm>
        </p:spPr>
        <p:txBody>
          <a:bodyPr>
            <a:normAutofit lnSpcReduction="10000"/>
          </a:bodyPr>
          <a:lstStyle/>
          <a:p>
            <a:r>
              <a:rPr lang="en-US" dirty="0" err="1"/>
              <a:t>Biconnectivity</a:t>
            </a:r>
            <a:endParaRPr lang="en-US" dirty="0"/>
          </a:p>
          <a:p>
            <a:pPr lvl="1"/>
            <a:r>
              <a:rPr lang="en-US" dirty="0"/>
              <a:t>Articulation points</a:t>
            </a:r>
          </a:p>
          <a:p>
            <a:r>
              <a:rPr lang="en-US" dirty="0"/>
              <a:t>Meshes</a:t>
            </a:r>
          </a:p>
          <a:p>
            <a:pPr lvl="1"/>
            <a:r>
              <a:rPr lang="en-US" dirty="0"/>
              <a:t>Potential articulation points</a:t>
            </a:r>
          </a:p>
          <a:p>
            <a:pPr lvl="1"/>
            <a:r>
              <a:rPr lang="en-US" dirty="0"/>
              <a:t>“Double hinges”</a:t>
            </a:r>
          </a:p>
          <a:p>
            <a:pPr lvl="1"/>
            <a:endParaRPr lang="en-US" dirty="0"/>
          </a:p>
          <a:p>
            <a:pPr marL="0" indent="0">
              <a:buNone/>
            </a:pPr>
            <a:r>
              <a:rPr lang="en-US" sz="2700" dirty="0"/>
              <a:t>The Ice-Sheet problem</a:t>
            </a:r>
          </a:p>
          <a:p>
            <a:r>
              <a:rPr lang="en-US" dirty="0"/>
              <a:t>Modeling Antarctic Ice-Sheet</a:t>
            </a:r>
          </a:p>
          <a:p>
            <a:r>
              <a:rPr lang="en-US" dirty="0"/>
              <a:t>“Grounding”</a:t>
            </a:r>
          </a:p>
          <a:p>
            <a:r>
              <a:rPr lang="en-US" dirty="0"/>
              <a:t>Degenerate Features</a:t>
            </a:r>
          </a:p>
          <a:p>
            <a:r>
              <a:rPr lang="en-US" dirty="0"/>
              <a:t>Similar to </a:t>
            </a:r>
            <a:r>
              <a:rPr lang="en-US" dirty="0" err="1"/>
              <a:t>Biconnectivity</a:t>
            </a:r>
            <a:endParaRPr lang="en-US" dirty="0"/>
          </a:p>
        </p:txBody>
      </p:sp>
      <p:cxnSp>
        <p:nvCxnSpPr>
          <p:cNvPr id="83" name="Straight Connector 82">
            <a:extLst>
              <a:ext uri="{FF2B5EF4-FFF2-40B4-BE49-F238E27FC236}">
                <a16:creationId xmlns:a16="http://schemas.microsoft.com/office/drawing/2014/main" id="{5E0AA3CF-939D-49BE-BA35-106D701600F3}"/>
              </a:ext>
            </a:extLst>
          </p:cNvPr>
          <p:cNvCxnSpPr>
            <a:stCxn id="82" idx="4"/>
            <a:endCxn id="81" idx="0"/>
          </p:cNvCxnSpPr>
          <p:nvPr/>
        </p:nvCxnSpPr>
        <p:spPr>
          <a:xfrm>
            <a:off x="6830302" y="2467589"/>
            <a:ext cx="2582" cy="3660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1" name="Group 140">
            <a:extLst>
              <a:ext uri="{FF2B5EF4-FFF2-40B4-BE49-F238E27FC236}">
                <a16:creationId xmlns:a16="http://schemas.microsoft.com/office/drawing/2014/main" id="{79BF36DA-37F4-4CB4-8D96-C7BD1DE11A33}"/>
              </a:ext>
            </a:extLst>
          </p:cNvPr>
          <p:cNvGrpSpPr/>
          <p:nvPr/>
        </p:nvGrpSpPr>
        <p:grpSpPr>
          <a:xfrm>
            <a:off x="4743352" y="1609795"/>
            <a:ext cx="3585466" cy="3271269"/>
            <a:chOff x="5958705" y="1825625"/>
            <a:chExt cx="4780621" cy="4361692"/>
          </a:xfrm>
        </p:grpSpPr>
        <p:sp>
          <p:nvSpPr>
            <p:cNvPr id="4" name="Oval 3">
              <a:extLst>
                <a:ext uri="{FF2B5EF4-FFF2-40B4-BE49-F238E27FC236}">
                  <a16:creationId xmlns:a16="http://schemas.microsoft.com/office/drawing/2014/main" id="{A246CBD0-39E2-4D34-B28A-7393C18AAAC7}"/>
                </a:ext>
              </a:extLst>
            </p:cNvPr>
            <p:cNvSpPr/>
            <p:nvPr/>
          </p:nvSpPr>
          <p:spPr>
            <a:xfrm>
              <a:off x="6828872" y="2629125"/>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5">
              <a:extLst>
                <a:ext uri="{FF2B5EF4-FFF2-40B4-BE49-F238E27FC236}">
                  <a16:creationId xmlns:a16="http://schemas.microsoft.com/office/drawing/2014/main" id="{1D8D2383-4595-405B-8C63-DC53F3B60E5B}"/>
                </a:ext>
              </a:extLst>
            </p:cNvPr>
            <p:cNvSpPr/>
            <p:nvPr/>
          </p:nvSpPr>
          <p:spPr>
            <a:xfrm>
              <a:off x="5958705" y="4281815"/>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a:extLst>
                <a:ext uri="{FF2B5EF4-FFF2-40B4-BE49-F238E27FC236}">
                  <a16:creationId xmlns:a16="http://schemas.microsoft.com/office/drawing/2014/main" id="{D944F937-E2EB-4AAE-BFEB-788963A13803}"/>
                </a:ext>
              </a:extLst>
            </p:cNvPr>
            <p:cNvSpPr/>
            <p:nvPr/>
          </p:nvSpPr>
          <p:spPr>
            <a:xfrm>
              <a:off x="6837186" y="4287256"/>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a:extLst>
                <a:ext uri="{FF2B5EF4-FFF2-40B4-BE49-F238E27FC236}">
                  <a16:creationId xmlns:a16="http://schemas.microsoft.com/office/drawing/2014/main" id="{C54E204C-BCDA-46FF-BB9E-5F33A089E62A}"/>
                </a:ext>
              </a:extLst>
            </p:cNvPr>
            <p:cNvSpPr/>
            <p:nvPr/>
          </p:nvSpPr>
          <p:spPr>
            <a:xfrm>
              <a:off x="5958705" y="3451823"/>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 name="Straight Connector 10">
              <a:extLst>
                <a:ext uri="{FF2B5EF4-FFF2-40B4-BE49-F238E27FC236}">
                  <a16:creationId xmlns:a16="http://schemas.microsoft.com/office/drawing/2014/main" id="{2DF3E4FD-DED4-46F8-B86E-B28CFB375B4A}"/>
                </a:ext>
              </a:extLst>
            </p:cNvPr>
            <p:cNvCxnSpPr>
              <a:stCxn id="9" idx="2"/>
              <a:endCxn id="8" idx="6"/>
            </p:cNvCxnSpPr>
            <p:nvPr/>
          </p:nvCxnSpPr>
          <p:spPr>
            <a:xfrm flipH="1" flipV="1">
              <a:off x="6299527" y="3622234"/>
              <a:ext cx="529345" cy="40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D38E3C5-CEC6-41E3-BB73-A030B2627FA0}"/>
                </a:ext>
              </a:extLst>
            </p:cNvPr>
            <p:cNvCxnSpPr>
              <a:cxnSpLocks/>
              <a:stCxn id="8" idx="4"/>
              <a:endCxn id="6" idx="0"/>
            </p:cNvCxnSpPr>
            <p:nvPr/>
          </p:nvCxnSpPr>
          <p:spPr>
            <a:xfrm>
              <a:off x="6129116" y="3792645"/>
              <a:ext cx="0" cy="4891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96BB799-A9A8-40F4-8A8A-3B121AF4B8EE}"/>
                </a:ext>
              </a:extLst>
            </p:cNvPr>
            <p:cNvCxnSpPr>
              <a:stCxn id="6" idx="6"/>
              <a:endCxn id="7" idx="2"/>
            </p:cNvCxnSpPr>
            <p:nvPr/>
          </p:nvCxnSpPr>
          <p:spPr>
            <a:xfrm>
              <a:off x="6299527" y="4452226"/>
              <a:ext cx="537659" cy="544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8F93211-65BD-4EAA-97AA-F7E8CAF8E83D}"/>
                </a:ext>
              </a:extLst>
            </p:cNvPr>
            <p:cNvCxnSpPr>
              <a:stCxn id="7" idx="0"/>
              <a:endCxn id="9" idx="4"/>
            </p:cNvCxnSpPr>
            <p:nvPr/>
          </p:nvCxnSpPr>
          <p:spPr>
            <a:xfrm flipH="1" flipV="1">
              <a:off x="6999283" y="3796739"/>
              <a:ext cx="8314" cy="4905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E73D5C-F8EE-440B-9CE8-61D5B39ABD85}"/>
                </a:ext>
              </a:extLst>
            </p:cNvPr>
            <p:cNvCxnSpPr>
              <a:stCxn id="9" idx="0"/>
              <a:endCxn id="4" idx="4"/>
            </p:cNvCxnSpPr>
            <p:nvPr/>
          </p:nvCxnSpPr>
          <p:spPr>
            <a:xfrm flipV="1">
              <a:off x="6999283" y="2969947"/>
              <a:ext cx="0" cy="4859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9CA1735-4D16-479B-AF55-AA08AAAFD8C6}"/>
                </a:ext>
              </a:extLst>
            </p:cNvPr>
            <p:cNvCxnSpPr>
              <a:cxnSpLocks/>
              <a:stCxn id="9" idx="6"/>
            </p:cNvCxnSpPr>
            <p:nvPr/>
          </p:nvCxnSpPr>
          <p:spPr>
            <a:xfrm flipV="1">
              <a:off x="7169694" y="3622234"/>
              <a:ext cx="528330" cy="40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1EADDA18-EFF5-4805-BE92-9070DDDBD5FD}"/>
                </a:ext>
              </a:extLst>
            </p:cNvPr>
            <p:cNvSpPr/>
            <p:nvPr/>
          </p:nvSpPr>
          <p:spPr>
            <a:xfrm>
              <a:off x="7698024" y="2631704"/>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0" name="Straight Connector 49">
              <a:extLst>
                <a:ext uri="{FF2B5EF4-FFF2-40B4-BE49-F238E27FC236}">
                  <a16:creationId xmlns:a16="http://schemas.microsoft.com/office/drawing/2014/main" id="{9E969627-AE13-48EF-8CF4-0F9135CDF991}"/>
                </a:ext>
              </a:extLst>
            </p:cNvPr>
            <p:cNvCxnSpPr>
              <a:stCxn id="4" idx="6"/>
              <a:endCxn id="48" idx="2"/>
            </p:cNvCxnSpPr>
            <p:nvPr/>
          </p:nvCxnSpPr>
          <p:spPr>
            <a:xfrm>
              <a:off x="7169694" y="2799536"/>
              <a:ext cx="528330" cy="25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AD5E122-100A-427C-9493-044BA4742A4C}"/>
                </a:ext>
              </a:extLst>
            </p:cNvPr>
            <p:cNvCxnSpPr>
              <a:cxnSpLocks/>
              <a:endCxn id="48" idx="4"/>
            </p:cNvCxnSpPr>
            <p:nvPr/>
          </p:nvCxnSpPr>
          <p:spPr>
            <a:xfrm flipV="1">
              <a:off x="7868435" y="2972526"/>
              <a:ext cx="0" cy="4792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9B0AC10B-CF2E-4E95-BF2D-285E7E0988D4}"/>
                </a:ext>
              </a:extLst>
            </p:cNvPr>
            <p:cNvSpPr/>
            <p:nvPr/>
          </p:nvSpPr>
          <p:spPr>
            <a:xfrm>
              <a:off x="6825154" y="1825625"/>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Oval 65">
              <a:extLst>
                <a:ext uri="{FF2B5EF4-FFF2-40B4-BE49-F238E27FC236}">
                  <a16:creationId xmlns:a16="http://schemas.microsoft.com/office/drawing/2014/main" id="{8B81F4D8-29A1-45E5-91AA-118A3381975F}"/>
                </a:ext>
              </a:extLst>
            </p:cNvPr>
            <p:cNvSpPr/>
            <p:nvPr/>
          </p:nvSpPr>
          <p:spPr>
            <a:xfrm>
              <a:off x="7694306" y="1828204"/>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7" name="Straight Connector 66">
              <a:extLst>
                <a:ext uri="{FF2B5EF4-FFF2-40B4-BE49-F238E27FC236}">
                  <a16:creationId xmlns:a16="http://schemas.microsoft.com/office/drawing/2014/main" id="{36549929-0113-42DD-BB36-87DCD35D8B75}"/>
                </a:ext>
              </a:extLst>
            </p:cNvPr>
            <p:cNvCxnSpPr>
              <a:stCxn id="65" idx="6"/>
              <a:endCxn id="66" idx="2"/>
            </p:cNvCxnSpPr>
            <p:nvPr/>
          </p:nvCxnSpPr>
          <p:spPr>
            <a:xfrm>
              <a:off x="7165976" y="1996036"/>
              <a:ext cx="528330" cy="25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594D097-51F4-48A2-A9A6-E8E1FEB9AF51}"/>
                </a:ext>
              </a:extLst>
            </p:cNvPr>
            <p:cNvCxnSpPr>
              <a:stCxn id="65" idx="4"/>
              <a:endCxn id="4" idx="0"/>
            </p:cNvCxnSpPr>
            <p:nvPr/>
          </p:nvCxnSpPr>
          <p:spPr>
            <a:xfrm>
              <a:off x="6995565" y="2166447"/>
              <a:ext cx="3718" cy="4626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38AD641-6897-43F7-A3A7-07E495C47DE1}"/>
                </a:ext>
              </a:extLst>
            </p:cNvPr>
            <p:cNvCxnSpPr>
              <a:stCxn id="66" idx="4"/>
              <a:endCxn id="48" idx="0"/>
            </p:cNvCxnSpPr>
            <p:nvPr/>
          </p:nvCxnSpPr>
          <p:spPr>
            <a:xfrm>
              <a:off x="7864717" y="2169026"/>
              <a:ext cx="3718" cy="4626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4CD50A50-518C-4C68-8674-AE548DB40F92}"/>
                </a:ext>
              </a:extLst>
            </p:cNvPr>
            <p:cNvSpPr/>
            <p:nvPr/>
          </p:nvSpPr>
          <p:spPr>
            <a:xfrm>
              <a:off x="8567175" y="1825625"/>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6" name="Straight Connector 75">
              <a:extLst>
                <a:ext uri="{FF2B5EF4-FFF2-40B4-BE49-F238E27FC236}">
                  <a16:creationId xmlns:a16="http://schemas.microsoft.com/office/drawing/2014/main" id="{7498310B-44E1-4135-B7C1-9A5A2C973F56}"/>
                </a:ext>
              </a:extLst>
            </p:cNvPr>
            <p:cNvCxnSpPr>
              <a:cxnSpLocks/>
              <a:stCxn id="75" idx="4"/>
            </p:cNvCxnSpPr>
            <p:nvPr/>
          </p:nvCxnSpPr>
          <p:spPr>
            <a:xfrm>
              <a:off x="8737586" y="2166447"/>
              <a:ext cx="3718" cy="4626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82BB3B-7228-40B7-AF19-7B1B30F07334}"/>
                </a:ext>
              </a:extLst>
            </p:cNvPr>
            <p:cNvCxnSpPr>
              <a:stCxn id="66" idx="6"/>
              <a:endCxn id="75" idx="2"/>
            </p:cNvCxnSpPr>
            <p:nvPr/>
          </p:nvCxnSpPr>
          <p:spPr>
            <a:xfrm flipV="1">
              <a:off x="8035128" y="1996036"/>
              <a:ext cx="532047" cy="25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F669803-C679-43DB-9A7D-9117CD39D1ED}"/>
                </a:ext>
              </a:extLst>
            </p:cNvPr>
            <p:cNvCxnSpPr>
              <a:cxnSpLocks/>
              <a:stCxn id="48" idx="6"/>
            </p:cNvCxnSpPr>
            <p:nvPr/>
          </p:nvCxnSpPr>
          <p:spPr>
            <a:xfrm flipV="1">
              <a:off x="8038846" y="2799536"/>
              <a:ext cx="532047" cy="25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E36F2DE9-4279-4D83-AA84-0BA01FAFBDCA}"/>
                </a:ext>
              </a:extLst>
            </p:cNvPr>
            <p:cNvSpPr/>
            <p:nvPr/>
          </p:nvSpPr>
          <p:spPr>
            <a:xfrm>
              <a:off x="8574336" y="3457411"/>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4" name="Oval 83">
              <a:extLst>
                <a:ext uri="{FF2B5EF4-FFF2-40B4-BE49-F238E27FC236}">
                  <a16:creationId xmlns:a16="http://schemas.microsoft.com/office/drawing/2014/main" id="{4B9C8988-5CFF-424C-B8C7-BF5AC58C2D51}"/>
                </a:ext>
              </a:extLst>
            </p:cNvPr>
            <p:cNvSpPr/>
            <p:nvPr/>
          </p:nvSpPr>
          <p:spPr>
            <a:xfrm>
              <a:off x="9439770" y="3455442"/>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5" name="Oval 84">
              <a:extLst>
                <a:ext uri="{FF2B5EF4-FFF2-40B4-BE49-F238E27FC236}">
                  <a16:creationId xmlns:a16="http://schemas.microsoft.com/office/drawing/2014/main" id="{E5754484-BB59-404F-8B51-C1E3F046FEA0}"/>
                </a:ext>
              </a:extLst>
            </p:cNvPr>
            <p:cNvSpPr/>
            <p:nvPr/>
          </p:nvSpPr>
          <p:spPr>
            <a:xfrm>
              <a:off x="9443762" y="2625950"/>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6" name="Straight Connector 85">
              <a:extLst>
                <a:ext uri="{FF2B5EF4-FFF2-40B4-BE49-F238E27FC236}">
                  <a16:creationId xmlns:a16="http://schemas.microsoft.com/office/drawing/2014/main" id="{CA10070E-FD4A-4B0C-94E5-27CF86AD691F}"/>
                </a:ext>
              </a:extLst>
            </p:cNvPr>
            <p:cNvCxnSpPr>
              <a:stCxn id="85" idx="4"/>
              <a:endCxn id="84" idx="0"/>
            </p:cNvCxnSpPr>
            <p:nvPr/>
          </p:nvCxnSpPr>
          <p:spPr>
            <a:xfrm flipH="1">
              <a:off x="9610181" y="2966772"/>
              <a:ext cx="3992" cy="4886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D67B183-8C3C-4FB4-8DE8-B3BC8B24F928}"/>
                </a:ext>
              </a:extLst>
            </p:cNvPr>
            <p:cNvCxnSpPr>
              <a:stCxn id="82" idx="6"/>
              <a:endCxn id="85" idx="2"/>
            </p:cNvCxnSpPr>
            <p:nvPr/>
          </p:nvCxnSpPr>
          <p:spPr>
            <a:xfrm flipV="1">
              <a:off x="8911715" y="2796361"/>
              <a:ext cx="532047" cy="25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EC26124-9B49-4BBF-AC89-242F321C39B4}"/>
                </a:ext>
              </a:extLst>
            </p:cNvPr>
            <p:cNvCxnSpPr>
              <a:stCxn id="81" idx="6"/>
              <a:endCxn id="84" idx="2"/>
            </p:cNvCxnSpPr>
            <p:nvPr/>
          </p:nvCxnSpPr>
          <p:spPr>
            <a:xfrm flipV="1">
              <a:off x="8915158" y="3625853"/>
              <a:ext cx="524612" cy="19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Oval 88">
              <a:extLst>
                <a:ext uri="{FF2B5EF4-FFF2-40B4-BE49-F238E27FC236}">
                  <a16:creationId xmlns:a16="http://schemas.microsoft.com/office/drawing/2014/main" id="{CAC45DCE-FB18-413E-A375-9207E437397F}"/>
                </a:ext>
              </a:extLst>
            </p:cNvPr>
            <p:cNvSpPr/>
            <p:nvPr/>
          </p:nvSpPr>
          <p:spPr>
            <a:xfrm>
              <a:off x="7708902" y="4255323"/>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1" name="Straight Connector 90">
              <a:extLst>
                <a:ext uri="{FF2B5EF4-FFF2-40B4-BE49-F238E27FC236}">
                  <a16:creationId xmlns:a16="http://schemas.microsoft.com/office/drawing/2014/main" id="{23A0CC61-EA3A-4C5A-89F0-1A0875D0D25A}"/>
                </a:ext>
              </a:extLst>
            </p:cNvPr>
            <p:cNvCxnSpPr>
              <a:stCxn id="90" idx="4"/>
              <a:endCxn id="89" idx="0"/>
            </p:cNvCxnSpPr>
            <p:nvPr/>
          </p:nvCxnSpPr>
          <p:spPr>
            <a:xfrm>
              <a:off x="7875595" y="3792645"/>
              <a:ext cx="3718" cy="4626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966D79CF-51A1-4736-B966-3B0A2AF98DA2}"/>
                </a:ext>
              </a:extLst>
            </p:cNvPr>
            <p:cNvSpPr/>
            <p:nvPr/>
          </p:nvSpPr>
          <p:spPr>
            <a:xfrm>
              <a:off x="8581771" y="4252744"/>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4" name="Straight Connector 93">
              <a:extLst>
                <a:ext uri="{FF2B5EF4-FFF2-40B4-BE49-F238E27FC236}">
                  <a16:creationId xmlns:a16="http://schemas.microsoft.com/office/drawing/2014/main" id="{56A1EB79-6025-4B34-BEF9-1B4201286F02}"/>
                </a:ext>
              </a:extLst>
            </p:cNvPr>
            <p:cNvCxnSpPr>
              <a:cxnSpLocks/>
              <a:stCxn id="81" idx="4"/>
              <a:endCxn id="92" idx="0"/>
            </p:cNvCxnSpPr>
            <p:nvPr/>
          </p:nvCxnSpPr>
          <p:spPr>
            <a:xfrm>
              <a:off x="8744747" y="3798233"/>
              <a:ext cx="7435" cy="4545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9BF1AD3F-1FFE-44FC-B92E-ADBC4B218924}"/>
                </a:ext>
              </a:extLst>
            </p:cNvPr>
            <p:cNvCxnSpPr>
              <a:cxnSpLocks/>
              <a:stCxn id="90" idx="6"/>
              <a:endCxn id="81" idx="2"/>
            </p:cNvCxnSpPr>
            <p:nvPr/>
          </p:nvCxnSpPr>
          <p:spPr>
            <a:xfrm>
              <a:off x="8046006" y="3622234"/>
              <a:ext cx="528330" cy="5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1F2CBEA-015A-4E2D-8BD0-C5A0CC1D8C50}"/>
                </a:ext>
              </a:extLst>
            </p:cNvPr>
            <p:cNvCxnSpPr>
              <a:cxnSpLocks/>
              <a:stCxn id="89" idx="6"/>
              <a:endCxn id="92" idx="2"/>
            </p:cNvCxnSpPr>
            <p:nvPr/>
          </p:nvCxnSpPr>
          <p:spPr>
            <a:xfrm flipV="1">
              <a:off x="8049724" y="4423155"/>
              <a:ext cx="532047" cy="25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Oval 114">
              <a:extLst>
                <a:ext uri="{FF2B5EF4-FFF2-40B4-BE49-F238E27FC236}">
                  <a16:creationId xmlns:a16="http://schemas.microsoft.com/office/drawing/2014/main" id="{6B78EC7F-7BC5-406C-A2AA-3DE55D14C4F1}"/>
                </a:ext>
              </a:extLst>
            </p:cNvPr>
            <p:cNvSpPr/>
            <p:nvPr/>
          </p:nvSpPr>
          <p:spPr>
            <a:xfrm>
              <a:off x="9439770" y="4252744"/>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7" name="Straight Connector 116">
              <a:extLst>
                <a:ext uri="{FF2B5EF4-FFF2-40B4-BE49-F238E27FC236}">
                  <a16:creationId xmlns:a16="http://schemas.microsoft.com/office/drawing/2014/main" id="{DBBB370B-A6B4-4F72-BB31-A6251C1D888D}"/>
                </a:ext>
              </a:extLst>
            </p:cNvPr>
            <p:cNvCxnSpPr>
              <a:stCxn id="92" idx="6"/>
              <a:endCxn id="115" idx="2"/>
            </p:cNvCxnSpPr>
            <p:nvPr/>
          </p:nvCxnSpPr>
          <p:spPr>
            <a:xfrm>
              <a:off x="8922593" y="4423155"/>
              <a:ext cx="51717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57DF1C06-319E-4AB9-8B59-022644FEE083}"/>
                </a:ext>
              </a:extLst>
            </p:cNvPr>
            <p:cNvCxnSpPr>
              <a:stCxn id="115" idx="0"/>
              <a:endCxn id="84" idx="4"/>
            </p:cNvCxnSpPr>
            <p:nvPr/>
          </p:nvCxnSpPr>
          <p:spPr>
            <a:xfrm flipV="1">
              <a:off x="9610181" y="3796264"/>
              <a:ext cx="0" cy="4564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Oval 121">
              <a:extLst>
                <a:ext uri="{FF2B5EF4-FFF2-40B4-BE49-F238E27FC236}">
                  <a16:creationId xmlns:a16="http://schemas.microsoft.com/office/drawing/2014/main" id="{13A26589-3FFB-4223-8619-469C84AEFC3C}"/>
                </a:ext>
              </a:extLst>
            </p:cNvPr>
            <p:cNvSpPr/>
            <p:nvPr/>
          </p:nvSpPr>
          <p:spPr>
            <a:xfrm>
              <a:off x="9533070" y="5051162"/>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3" name="Oval 122">
              <a:extLst>
                <a:ext uri="{FF2B5EF4-FFF2-40B4-BE49-F238E27FC236}">
                  <a16:creationId xmlns:a16="http://schemas.microsoft.com/office/drawing/2014/main" id="{9B9D5DFE-5F66-4DDC-94D0-A2C7BE71F2B0}"/>
                </a:ext>
              </a:extLst>
            </p:cNvPr>
            <p:cNvSpPr/>
            <p:nvPr/>
          </p:nvSpPr>
          <p:spPr>
            <a:xfrm>
              <a:off x="10398504" y="5049193"/>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4" name="Straight Connector 123">
              <a:extLst>
                <a:ext uri="{FF2B5EF4-FFF2-40B4-BE49-F238E27FC236}">
                  <a16:creationId xmlns:a16="http://schemas.microsoft.com/office/drawing/2014/main" id="{79211BD1-0D57-4701-A79B-6BED99C3486B}"/>
                </a:ext>
              </a:extLst>
            </p:cNvPr>
            <p:cNvCxnSpPr>
              <a:stCxn id="122" idx="6"/>
              <a:endCxn id="123" idx="2"/>
            </p:cNvCxnSpPr>
            <p:nvPr/>
          </p:nvCxnSpPr>
          <p:spPr>
            <a:xfrm flipV="1">
              <a:off x="9873892" y="5219604"/>
              <a:ext cx="524612" cy="19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Oval 124">
              <a:extLst>
                <a:ext uri="{FF2B5EF4-FFF2-40B4-BE49-F238E27FC236}">
                  <a16:creationId xmlns:a16="http://schemas.microsoft.com/office/drawing/2014/main" id="{8E8567BA-F590-4092-BD64-432C4CA74A90}"/>
                </a:ext>
              </a:extLst>
            </p:cNvPr>
            <p:cNvSpPr/>
            <p:nvPr/>
          </p:nvSpPr>
          <p:spPr>
            <a:xfrm>
              <a:off x="9540505" y="5846495"/>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6" name="Straight Connector 125">
              <a:extLst>
                <a:ext uri="{FF2B5EF4-FFF2-40B4-BE49-F238E27FC236}">
                  <a16:creationId xmlns:a16="http://schemas.microsoft.com/office/drawing/2014/main" id="{9C8C53C8-969B-4208-9E8C-D46A3E7CC0B9}"/>
                </a:ext>
              </a:extLst>
            </p:cNvPr>
            <p:cNvCxnSpPr>
              <a:cxnSpLocks/>
              <a:stCxn id="122" idx="4"/>
              <a:endCxn id="125" idx="0"/>
            </p:cNvCxnSpPr>
            <p:nvPr/>
          </p:nvCxnSpPr>
          <p:spPr>
            <a:xfrm>
              <a:off x="9703481" y="5391984"/>
              <a:ext cx="7435" cy="4545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7" name="Oval 126">
              <a:extLst>
                <a:ext uri="{FF2B5EF4-FFF2-40B4-BE49-F238E27FC236}">
                  <a16:creationId xmlns:a16="http://schemas.microsoft.com/office/drawing/2014/main" id="{54A1A032-2D7B-4BC0-A1F0-35B3010B1047}"/>
                </a:ext>
              </a:extLst>
            </p:cNvPr>
            <p:cNvSpPr/>
            <p:nvPr/>
          </p:nvSpPr>
          <p:spPr>
            <a:xfrm>
              <a:off x="10398504" y="5846495"/>
              <a:ext cx="340822" cy="340822"/>
            </a:xfrm>
            <a:prstGeom prst="ellipse">
              <a:avLst/>
            </a:prstGeom>
            <a:solidFill>
              <a:srgbClr val="5164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8" name="Straight Connector 127">
              <a:extLst>
                <a:ext uri="{FF2B5EF4-FFF2-40B4-BE49-F238E27FC236}">
                  <a16:creationId xmlns:a16="http://schemas.microsoft.com/office/drawing/2014/main" id="{FD2B9A9C-42CD-422B-9204-BF54AF65DB7D}"/>
                </a:ext>
              </a:extLst>
            </p:cNvPr>
            <p:cNvCxnSpPr>
              <a:stCxn id="125" idx="6"/>
              <a:endCxn id="127" idx="2"/>
            </p:cNvCxnSpPr>
            <p:nvPr/>
          </p:nvCxnSpPr>
          <p:spPr>
            <a:xfrm>
              <a:off x="9881327" y="6016906"/>
              <a:ext cx="51717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F40E29B-F63D-413A-923A-540E86B68F78}"/>
                </a:ext>
              </a:extLst>
            </p:cNvPr>
            <p:cNvCxnSpPr>
              <a:stCxn id="127" idx="0"/>
              <a:endCxn id="123" idx="4"/>
            </p:cNvCxnSpPr>
            <p:nvPr/>
          </p:nvCxnSpPr>
          <p:spPr>
            <a:xfrm flipV="1">
              <a:off x="10568915" y="5390015"/>
              <a:ext cx="0" cy="4564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223AC655-3DDC-4850-901C-E319DC0FC7FB}"/>
                </a:ext>
              </a:extLst>
            </p:cNvPr>
            <p:cNvSpPr/>
            <p:nvPr/>
          </p:nvSpPr>
          <p:spPr>
            <a:xfrm>
              <a:off x="6828872" y="3455917"/>
              <a:ext cx="340822" cy="340822"/>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0" name="Oval 89">
              <a:extLst>
                <a:ext uri="{FF2B5EF4-FFF2-40B4-BE49-F238E27FC236}">
                  <a16:creationId xmlns:a16="http://schemas.microsoft.com/office/drawing/2014/main" id="{4C3CED04-B88C-4511-B040-D126B3902A2C}"/>
                </a:ext>
              </a:extLst>
            </p:cNvPr>
            <p:cNvSpPr/>
            <p:nvPr/>
          </p:nvSpPr>
          <p:spPr>
            <a:xfrm>
              <a:off x="7705184" y="3451823"/>
              <a:ext cx="340822" cy="340822"/>
            </a:xfrm>
            <a:prstGeom prst="ellipse">
              <a:avLst/>
            </a:prstGeom>
            <a:solidFill>
              <a:srgbClr val="51648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2" name="Oval 81">
              <a:extLst>
                <a:ext uri="{FF2B5EF4-FFF2-40B4-BE49-F238E27FC236}">
                  <a16:creationId xmlns:a16="http://schemas.microsoft.com/office/drawing/2014/main" id="{A7F66291-84CA-4925-949F-C52826CC3B80}"/>
                </a:ext>
              </a:extLst>
            </p:cNvPr>
            <p:cNvSpPr/>
            <p:nvPr/>
          </p:nvSpPr>
          <p:spPr>
            <a:xfrm>
              <a:off x="8570893" y="2628529"/>
              <a:ext cx="340822" cy="340822"/>
            </a:xfrm>
            <a:prstGeom prst="ellipse">
              <a:avLst/>
            </a:prstGeom>
            <a:solidFill>
              <a:srgbClr val="51648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300792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040"/>
          <a:stretch/>
        </p:blipFill>
        <p:spPr>
          <a:xfrm>
            <a:off x="1371600" y="947902"/>
            <a:ext cx="6008633" cy="4445876"/>
          </a:xfrm>
          <a:prstGeom prst="rect">
            <a:avLst/>
          </a:prstGeom>
        </p:spPr>
      </p:pic>
      <p:sp>
        <p:nvSpPr>
          <p:cNvPr id="3" name="TextBox 2"/>
          <p:cNvSpPr txBox="1"/>
          <p:nvPr/>
        </p:nvSpPr>
        <p:spPr>
          <a:xfrm>
            <a:off x="0" y="463113"/>
            <a:ext cx="9144000" cy="461665"/>
          </a:xfrm>
          <a:prstGeom prst="rect">
            <a:avLst/>
          </a:prstGeom>
          <a:noFill/>
        </p:spPr>
        <p:txBody>
          <a:bodyPr wrap="square" rtlCol="0">
            <a:spAutoFit/>
          </a:bodyPr>
          <a:lstStyle/>
          <a:p>
            <a:r>
              <a:rPr lang="en-US" sz="2400" b="1" dirty="0"/>
              <a:t>Free Topic: Links between Startups and Venture Capital in China</a:t>
            </a:r>
          </a:p>
        </p:txBody>
      </p:sp>
    </p:spTree>
    <p:extLst>
      <p:ext uri="{BB962C8B-B14F-4D97-AF65-F5344CB8AC3E}">
        <p14:creationId xmlns:p14="http://schemas.microsoft.com/office/powerpoint/2010/main" val="1489680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ctrTitle"/>
          </p:nvPr>
        </p:nvSpPr>
        <p:spPr/>
        <p:txBody>
          <a:bodyPr/>
          <a:lstStyle/>
          <a:p>
            <a:pPr eaLnBrk="1" hangingPunct="1"/>
            <a:endParaRPr lang="hu-HU"/>
          </a:p>
        </p:txBody>
      </p:sp>
      <p:pic>
        <p:nvPicPr>
          <p:cNvPr id="194563" name="Picture 3"/>
          <p:cNvPicPr>
            <a:picLocks noChangeAspect="1" noChangeArrowheads="1"/>
          </p:cNvPicPr>
          <p:nvPr/>
        </p:nvPicPr>
        <p:blipFill>
          <a:blip r:embed="rId3"/>
          <a:srcRect/>
          <a:stretch>
            <a:fillRect/>
          </a:stretch>
        </p:blipFill>
        <p:spPr bwMode="auto">
          <a:xfrm>
            <a:off x="76200" y="508000"/>
            <a:ext cx="8077200" cy="4446323"/>
          </a:xfrm>
          <a:prstGeom prst="rect">
            <a:avLst/>
          </a:prstGeom>
          <a:noFill/>
          <a:ln w="9525">
            <a:noFill/>
            <a:miter lim="800000"/>
            <a:headEnd/>
            <a:tailEnd/>
          </a:ln>
        </p:spPr>
      </p:pic>
      <p:pic>
        <p:nvPicPr>
          <p:cNvPr id="194564" name="Picture 4"/>
          <p:cNvPicPr>
            <a:picLocks noChangeAspect="1" noChangeArrowheads="1"/>
          </p:cNvPicPr>
          <p:nvPr/>
        </p:nvPicPr>
        <p:blipFill>
          <a:blip r:embed="rId4"/>
          <a:srcRect/>
          <a:stretch>
            <a:fillRect/>
          </a:stretch>
        </p:blipFill>
        <p:spPr bwMode="auto">
          <a:xfrm>
            <a:off x="3" y="4919929"/>
            <a:ext cx="11077575" cy="922073"/>
          </a:xfrm>
          <a:prstGeom prst="rect">
            <a:avLst/>
          </a:prstGeom>
          <a:noFill/>
          <a:ln w="9525">
            <a:noFill/>
            <a:miter lim="800000"/>
            <a:headEnd/>
            <a:tailEnd/>
          </a:ln>
        </p:spPr>
      </p:pic>
      <p:pic>
        <p:nvPicPr>
          <p:cNvPr id="194565" name="Picture 5"/>
          <p:cNvPicPr>
            <a:picLocks noChangeAspect="1" noChangeArrowheads="1"/>
          </p:cNvPicPr>
          <p:nvPr/>
        </p:nvPicPr>
        <p:blipFill>
          <a:blip r:embed="rId5"/>
          <a:srcRect/>
          <a:stretch>
            <a:fillRect/>
          </a:stretch>
        </p:blipFill>
        <p:spPr bwMode="auto">
          <a:xfrm>
            <a:off x="7943852" y="529195"/>
            <a:ext cx="1250950" cy="2667000"/>
          </a:xfrm>
          <a:prstGeom prst="rect">
            <a:avLst/>
          </a:prstGeom>
          <a:noFill/>
          <a:ln w="9525">
            <a:noFill/>
            <a:miter lim="800000"/>
            <a:headEnd/>
            <a:tailEnd/>
          </a:ln>
        </p:spPr>
      </p:pic>
      <p:pic>
        <p:nvPicPr>
          <p:cNvPr id="194566" name="Picture 6"/>
          <p:cNvPicPr>
            <a:picLocks noChangeAspect="1" noChangeArrowheads="1"/>
          </p:cNvPicPr>
          <p:nvPr/>
        </p:nvPicPr>
        <p:blipFill>
          <a:blip r:embed="rId6"/>
          <a:srcRect/>
          <a:stretch>
            <a:fillRect/>
          </a:stretch>
        </p:blipFill>
        <p:spPr bwMode="auto">
          <a:xfrm>
            <a:off x="8161338" y="3175000"/>
            <a:ext cx="982662" cy="2540000"/>
          </a:xfrm>
          <a:prstGeom prst="rect">
            <a:avLst/>
          </a:prstGeom>
          <a:noFill/>
          <a:ln w="9525">
            <a:noFill/>
            <a:miter lim="800000"/>
            <a:headEnd/>
            <a:tailEnd/>
          </a:ln>
        </p:spPr>
      </p:pic>
      <p:sp>
        <p:nvSpPr>
          <p:cNvPr id="9"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HUMAN DISEASE NETWORK</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Tree>
    <p:extLst>
      <p:ext uri="{BB962C8B-B14F-4D97-AF65-F5344CB8AC3E}">
        <p14:creationId xmlns:p14="http://schemas.microsoft.com/office/powerpoint/2010/main" val="940393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Network Biology/Network Medicine</a:t>
            </a:r>
            <a:endParaRPr lang="en-US" sz="1600" b="1" dirty="0">
              <a:solidFill>
                <a:schemeClr val="bg1">
                  <a:lumMod val="85000"/>
                </a:schemeClr>
              </a:solidFill>
              <a:latin typeface="Helvetica" pitchFamily="36" charset="0"/>
              <a:ea typeface="Helvetica" pitchFamily="36" charset="0"/>
              <a:cs typeface="Helvetica" pitchFamily="36" charset="0"/>
            </a:endParaRPr>
          </a:p>
        </p:txBody>
      </p:sp>
      <p:pic>
        <p:nvPicPr>
          <p:cNvPr id="8" name="Picture 7" descr="F-NetworkBiology2004Cover.jpg"/>
          <p:cNvPicPr>
            <a:picLocks noChangeAspect="1"/>
          </p:cNvPicPr>
          <p:nvPr/>
        </p:nvPicPr>
        <p:blipFill>
          <a:blip r:embed="rId3"/>
          <a:stretch>
            <a:fillRect/>
          </a:stretch>
        </p:blipFill>
        <p:spPr>
          <a:xfrm>
            <a:off x="1083733" y="1098202"/>
            <a:ext cx="2730500" cy="3586328"/>
          </a:xfrm>
          <a:prstGeom prst="rect">
            <a:avLst/>
          </a:prstGeom>
        </p:spPr>
      </p:pic>
      <p:pic>
        <p:nvPicPr>
          <p:cNvPr id="10" name="Picture 9" descr="F-NetworkMedicine2011Cover.jpg"/>
          <p:cNvPicPr>
            <a:picLocks noChangeAspect="1"/>
          </p:cNvPicPr>
          <p:nvPr/>
        </p:nvPicPr>
        <p:blipFill>
          <a:blip r:embed="rId4"/>
          <a:stretch>
            <a:fillRect/>
          </a:stretch>
        </p:blipFill>
        <p:spPr>
          <a:xfrm>
            <a:off x="5029200" y="1206500"/>
            <a:ext cx="2641600" cy="3467100"/>
          </a:xfrm>
          <a:prstGeom prst="rect">
            <a:avLst/>
          </a:prstGeom>
        </p:spPr>
      </p:pic>
    </p:spTree>
    <p:extLst>
      <p:ext uri="{BB962C8B-B14F-4D97-AF65-F5344CB8AC3E}">
        <p14:creationId xmlns:p14="http://schemas.microsoft.com/office/powerpoint/2010/main" val="1063567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038600" y="1485901"/>
            <a:ext cx="3048000" cy="2540000"/>
          </a:xfrm>
          <a:prstGeom prst="rect">
            <a:avLst/>
          </a:prstGeom>
        </p:spPr>
      </p:pic>
      <p:sp>
        <p:nvSpPr>
          <p:cNvPr id="4" name="Rectangle 3"/>
          <p:cNvSpPr/>
          <p:nvPr/>
        </p:nvSpPr>
        <p:spPr>
          <a:xfrm>
            <a:off x="127000" y="4152900"/>
            <a:ext cx="2432953" cy="276999"/>
          </a:xfrm>
          <a:prstGeom prst="rect">
            <a:avLst/>
          </a:prstGeom>
        </p:spPr>
        <p:txBody>
          <a:bodyPr wrap="none">
            <a:spAutoFit/>
          </a:bodyPr>
          <a:lstStyle/>
          <a:p>
            <a:r>
              <a:rPr lang="en-US" sz="1200" i="1" dirty="0">
                <a:latin typeface="Helvetica"/>
                <a:ea typeface="Arial" charset="0"/>
                <a:cs typeface="Helvetica"/>
              </a:rPr>
              <a:t>http://www.slate.com/id/2245232</a:t>
            </a:r>
            <a:endParaRPr lang="hu-HU" sz="1200" i="1" dirty="0">
              <a:latin typeface="Helvetica"/>
              <a:ea typeface="Arial" charset="0"/>
              <a:cs typeface="Helvetica"/>
            </a:endParaRPr>
          </a:p>
        </p:txBody>
      </p:sp>
      <p:pic>
        <p:nvPicPr>
          <p:cNvPr id="7" name="Picture 6"/>
          <p:cNvPicPr>
            <a:picLocks noChangeAspect="1"/>
          </p:cNvPicPr>
          <p:nvPr/>
        </p:nvPicPr>
        <p:blipFill>
          <a:blip r:embed="rId4"/>
          <a:stretch>
            <a:fillRect/>
          </a:stretch>
        </p:blipFill>
        <p:spPr>
          <a:xfrm>
            <a:off x="127000" y="1485900"/>
            <a:ext cx="4064000" cy="2540000"/>
          </a:xfrm>
          <a:prstGeom prst="rect">
            <a:avLst/>
          </a:prstGeom>
        </p:spPr>
      </p:pic>
      <p:pic>
        <p:nvPicPr>
          <p:cNvPr id="12" name="Picture 11"/>
          <p:cNvPicPr>
            <a:picLocks noChangeAspect="1"/>
          </p:cNvPicPr>
          <p:nvPr/>
        </p:nvPicPr>
        <p:blipFill>
          <a:blip r:embed="rId5"/>
          <a:stretch>
            <a:fillRect/>
          </a:stretch>
        </p:blipFill>
        <p:spPr>
          <a:xfrm>
            <a:off x="4565650" y="2852209"/>
            <a:ext cx="12700" cy="10583"/>
          </a:xfrm>
          <a:prstGeom prst="rect">
            <a:avLst/>
          </a:prstGeom>
        </p:spPr>
      </p:pic>
      <p:pic>
        <p:nvPicPr>
          <p:cNvPr id="13" name="Picture 12"/>
          <p:cNvPicPr>
            <a:picLocks noChangeAspect="1"/>
          </p:cNvPicPr>
          <p:nvPr/>
        </p:nvPicPr>
        <p:blipFill>
          <a:blip r:embed="rId5"/>
          <a:stretch>
            <a:fillRect/>
          </a:stretch>
        </p:blipFill>
        <p:spPr>
          <a:xfrm>
            <a:off x="4718050" y="2979209"/>
            <a:ext cx="12700" cy="10583"/>
          </a:xfrm>
          <a:prstGeom prst="rect">
            <a:avLst/>
          </a:prstGeom>
        </p:spPr>
      </p:pic>
      <p:pic>
        <p:nvPicPr>
          <p:cNvPr id="14" name="Picture 13"/>
          <p:cNvPicPr>
            <a:picLocks noChangeAspect="1"/>
          </p:cNvPicPr>
          <p:nvPr/>
        </p:nvPicPr>
        <p:blipFill>
          <a:blip r:embed="rId5"/>
          <a:stretch>
            <a:fillRect/>
          </a:stretch>
        </p:blipFill>
        <p:spPr>
          <a:xfrm>
            <a:off x="4870450" y="3106208"/>
            <a:ext cx="12700" cy="10583"/>
          </a:xfrm>
          <a:prstGeom prst="rect">
            <a:avLst/>
          </a:prstGeom>
        </p:spPr>
      </p:pic>
      <p:sp>
        <p:nvSpPr>
          <p:cNvPr id="16" name="TextBox 15"/>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17"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FIGHTING TERRORISM AND MILITARY</a:t>
            </a:r>
            <a:endParaRPr lang="en-US" sz="1600" b="1" dirty="0">
              <a:solidFill>
                <a:schemeClr val="bg1">
                  <a:lumMod val="85000"/>
                </a:schemeClr>
              </a:solidFill>
              <a:latin typeface="Helvetica" pitchFamily="36" charset="0"/>
              <a:ea typeface="Helvetica" pitchFamily="36" charset="0"/>
              <a:cs typeface="Helvetica" pitchFamily="36" charset="0"/>
            </a:endParaRPr>
          </a:p>
        </p:txBody>
      </p:sp>
      <p:pic>
        <p:nvPicPr>
          <p:cNvPr id="18" name="Picture 17" descr="wpid-41noDs8J9JL.jpg"/>
          <p:cNvPicPr>
            <a:picLocks noChangeAspect="1"/>
          </p:cNvPicPr>
          <p:nvPr/>
        </p:nvPicPr>
        <p:blipFill>
          <a:blip r:embed="rId6"/>
          <a:stretch>
            <a:fillRect/>
          </a:stretch>
        </p:blipFill>
        <p:spPr>
          <a:xfrm>
            <a:off x="7023652" y="1485901"/>
            <a:ext cx="1961444" cy="2540000"/>
          </a:xfrm>
          <a:prstGeom prst="rect">
            <a:avLst/>
          </a:prstGeom>
        </p:spPr>
      </p:pic>
    </p:spTree>
    <p:extLst>
      <p:ext uri="{BB962C8B-B14F-4D97-AF65-F5344CB8AC3E}">
        <p14:creationId xmlns:p14="http://schemas.microsoft.com/office/powerpoint/2010/main" val="3510600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26422" y="2549078"/>
            <a:ext cx="3735379" cy="627427"/>
          </a:xfrm>
          <a:prstGeom prst="rect">
            <a:avLst/>
          </a:prstGeom>
        </p:spPr>
      </p:pic>
      <p:pic>
        <p:nvPicPr>
          <p:cNvPr id="11" name="Picture 10"/>
          <p:cNvPicPr>
            <a:picLocks noChangeAspect="1"/>
          </p:cNvPicPr>
          <p:nvPr/>
        </p:nvPicPr>
        <p:blipFill>
          <a:blip r:embed="rId4"/>
          <a:stretch>
            <a:fillRect/>
          </a:stretch>
        </p:blipFill>
        <p:spPr>
          <a:xfrm>
            <a:off x="5410200" y="2079965"/>
            <a:ext cx="1888178" cy="1565653"/>
          </a:xfrm>
          <a:prstGeom prst="rect">
            <a:avLst/>
          </a:prstGeom>
        </p:spPr>
      </p:pic>
      <p:pic>
        <p:nvPicPr>
          <p:cNvPr id="12" name="Picture 11"/>
          <p:cNvPicPr>
            <a:picLocks noChangeAspect="1"/>
          </p:cNvPicPr>
          <p:nvPr/>
        </p:nvPicPr>
        <p:blipFill>
          <a:blip r:embed="rId5"/>
          <a:stretch>
            <a:fillRect/>
          </a:stretch>
        </p:blipFill>
        <p:spPr>
          <a:xfrm>
            <a:off x="4565650" y="2852209"/>
            <a:ext cx="12700" cy="10583"/>
          </a:xfrm>
          <a:prstGeom prst="rect">
            <a:avLst/>
          </a:prstGeom>
        </p:spPr>
      </p:pic>
      <p:pic>
        <p:nvPicPr>
          <p:cNvPr id="13" name="Picture 12"/>
          <p:cNvPicPr>
            <a:picLocks noChangeAspect="1"/>
          </p:cNvPicPr>
          <p:nvPr/>
        </p:nvPicPr>
        <p:blipFill>
          <a:blip r:embed="rId5"/>
          <a:stretch>
            <a:fillRect/>
          </a:stretch>
        </p:blipFill>
        <p:spPr>
          <a:xfrm>
            <a:off x="4718050" y="2979209"/>
            <a:ext cx="12700" cy="10583"/>
          </a:xfrm>
          <a:prstGeom prst="rect">
            <a:avLst/>
          </a:prstGeom>
        </p:spPr>
      </p:pic>
      <p:pic>
        <p:nvPicPr>
          <p:cNvPr id="14" name="Picture 13"/>
          <p:cNvPicPr>
            <a:picLocks noChangeAspect="1"/>
          </p:cNvPicPr>
          <p:nvPr/>
        </p:nvPicPr>
        <p:blipFill>
          <a:blip r:embed="rId5"/>
          <a:stretch>
            <a:fillRect/>
          </a:stretch>
        </p:blipFill>
        <p:spPr>
          <a:xfrm>
            <a:off x="4870450" y="3106208"/>
            <a:ext cx="12700" cy="10583"/>
          </a:xfrm>
          <a:prstGeom prst="rect">
            <a:avLst/>
          </a:prstGeom>
        </p:spPr>
      </p:pic>
      <p:sp>
        <p:nvSpPr>
          <p:cNvPr id="15" name="Rectangle 14"/>
          <p:cNvSpPr/>
          <p:nvPr/>
        </p:nvSpPr>
        <p:spPr>
          <a:xfrm>
            <a:off x="5410200" y="3924300"/>
            <a:ext cx="2513986" cy="276999"/>
          </a:xfrm>
          <a:prstGeom prst="rect">
            <a:avLst/>
          </a:prstGeom>
        </p:spPr>
        <p:txBody>
          <a:bodyPr wrap="none">
            <a:spAutoFit/>
          </a:bodyPr>
          <a:lstStyle/>
          <a:p>
            <a:r>
              <a:rPr lang="en-US" sz="1200" i="1" dirty="0" err="1">
                <a:latin typeface="Helvetica"/>
                <a:ea typeface="Arial" charset="0"/>
                <a:cs typeface="Helvetica"/>
              </a:rPr>
              <a:t>http://www.ns-cta.org/ns-cta-blog</a:t>
            </a:r>
            <a:r>
              <a:rPr lang="en-US" sz="1200" i="1" dirty="0">
                <a:latin typeface="Helvetica"/>
                <a:ea typeface="Arial" charset="0"/>
                <a:cs typeface="Helvetica"/>
              </a:rPr>
              <a:t>/</a:t>
            </a:r>
            <a:endParaRPr lang="hu-HU" sz="1200" i="1" dirty="0">
              <a:latin typeface="Helvetica"/>
              <a:ea typeface="Arial" charset="0"/>
              <a:cs typeface="Helvetica"/>
            </a:endParaRPr>
          </a:p>
        </p:txBody>
      </p:sp>
      <p:sp>
        <p:nvSpPr>
          <p:cNvPr id="16" name="TextBox 15"/>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17"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FIGHTING TERRORISM AND MILITARY</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Tree>
    <p:extLst>
      <p:ext uri="{BB962C8B-B14F-4D97-AF65-F5344CB8AC3E}">
        <p14:creationId xmlns:p14="http://schemas.microsoft.com/office/powerpoint/2010/main" val="3344783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82"/>
            <a:ext cx="8229600" cy="952500"/>
          </a:xfrm>
        </p:spPr>
        <p:txBody>
          <a:bodyPr/>
          <a:lstStyle/>
          <a:p>
            <a:r>
              <a:rPr lang="en-US" dirty="0">
                <a:solidFill>
                  <a:srgbClr val="3333CC"/>
                </a:solidFill>
              </a:rPr>
              <a:t>Topic Choices for Grad Projects</a:t>
            </a:r>
          </a:p>
        </p:txBody>
      </p:sp>
      <p:sp>
        <p:nvSpPr>
          <p:cNvPr id="3" name="TextBox 2"/>
          <p:cNvSpPr txBox="1"/>
          <p:nvPr/>
        </p:nvSpPr>
        <p:spPr>
          <a:xfrm flipH="1">
            <a:off x="63061" y="832537"/>
            <a:ext cx="9017878" cy="4662815"/>
          </a:xfrm>
          <a:prstGeom prst="rect">
            <a:avLst/>
          </a:prstGeom>
          <a:noFill/>
        </p:spPr>
        <p:txBody>
          <a:bodyPr wrap="square" rtlCol="0">
            <a:spAutoFit/>
          </a:bodyPr>
          <a:lstStyle/>
          <a:p>
            <a:pPr>
              <a:spcAft>
                <a:spcPts val="900"/>
              </a:spcAft>
            </a:pPr>
            <a:r>
              <a:rPr lang="en-US" dirty="0"/>
              <a:t>1. Quantifying the future lethality of terror organizations, Yang </a:t>
            </a:r>
            <a:r>
              <a:rPr lang="en-US" dirty="0" err="1"/>
              <a:t>Yang</a:t>
            </a:r>
            <a:r>
              <a:rPr lang="en-US" dirty="0"/>
              <a:t>, Adam R </a:t>
            </a:r>
            <a:r>
              <a:rPr lang="en-US" dirty="0" err="1"/>
              <a:t>Pah</a:t>
            </a:r>
            <a:r>
              <a:rPr lang="en-US" dirty="0"/>
              <a:t>, Brian </a:t>
            </a:r>
            <a:r>
              <a:rPr lang="en-US" dirty="0" err="1"/>
              <a:t>Uzzi</a:t>
            </a:r>
            <a:r>
              <a:rPr lang="en-US" dirty="0"/>
              <a:t>, </a:t>
            </a:r>
            <a:r>
              <a:rPr lang="en-US" i="1" dirty="0"/>
              <a:t>Proc. the Nat. Acad. of Sci. </a:t>
            </a:r>
            <a:r>
              <a:rPr lang="en-US" b="1" dirty="0"/>
              <a:t>116</a:t>
            </a:r>
            <a:r>
              <a:rPr lang="en-US" dirty="0"/>
              <a:t>(43):21463–21468 (2019) </a:t>
            </a:r>
          </a:p>
          <a:p>
            <a:pPr>
              <a:spcAft>
                <a:spcPts val="900"/>
              </a:spcAft>
            </a:pPr>
            <a:r>
              <a:rPr lang="en-US" dirty="0"/>
              <a:t>2. The universal decay of collective memory and attention, C. Candia, C. </a:t>
            </a:r>
            <a:r>
              <a:rPr lang="en-US" dirty="0" err="1"/>
              <a:t>Jara</a:t>
            </a:r>
            <a:r>
              <a:rPr lang="en-US" dirty="0"/>
              <a:t>-Figueroa, C. Rodriguez-</a:t>
            </a:r>
            <a:r>
              <a:rPr lang="en-US" dirty="0" err="1"/>
              <a:t>Sickert</a:t>
            </a:r>
            <a:r>
              <a:rPr lang="en-US" dirty="0"/>
              <a:t>, A.-L. </a:t>
            </a:r>
            <a:r>
              <a:rPr lang="en-US" dirty="0" err="1"/>
              <a:t>Barabási</a:t>
            </a:r>
            <a:r>
              <a:rPr lang="en-US" dirty="0"/>
              <a:t>, C. A Hidalgo, </a:t>
            </a:r>
            <a:r>
              <a:rPr lang="en-US" i="1" dirty="0"/>
              <a:t>Nature Human </a:t>
            </a:r>
            <a:r>
              <a:rPr lang="en-US" i="1" dirty="0" err="1"/>
              <a:t>Behaviour</a:t>
            </a:r>
            <a:r>
              <a:rPr lang="en-US" dirty="0"/>
              <a:t>, </a:t>
            </a:r>
            <a:r>
              <a:rPr lang="en-US" b="1" dirty="0"/>
              <a:t>3</a:t>
            </a:r>
            <a:r>
              <a:rPr lang="en-US" dirty="0"/>
              <a:t>:82–91 (2019) </a:t>
            </a:r>
          </a:p>
          <a:p>
            <a:pPr>
              <a:spcAft>
                <a:spcPts val="900"/>
              </a:spcAft>
            </a:pPr>
            <a:r>
              <a:rPr lang="en-US" dirty="0"/>
              <a:t>3. Quantifying reputation and success in art, Samuel P. </a:t>
            </a:r>
            <a:r>
              <a:rPr lang="en-US" dirty="0" err="1"/>
              <a:t>Fraiberger</a:t>
            </a:r>
            <a:r>
              <a:rPr lang="en-US" dirty="0"/>
              <a:t>, Roberta Sinatra, Magnus Resch, Christoph </a:t>
            </a:r>
            <a:r>
              <a:rPr lang="en-US" dirty="0" err="1"/>
              <a:t>Riedl</a:t>
            </a:r>
            <a:r>
              <a:rPr lang="en-US" dirty="0"/>
              <a:t>, Albert-</a:t>
            </a:r>
            <a:r>
              <a:rPr lang="en-US" dirty="0" err="1"/>
              <a:t>László</a:t>
            </a:r>
            <a:r>
              <a:rPr lang="en-US" dirty="0"/>
              <a:t> </a:t>
            </a:r>
            <a:r>
              <a:rPr lang="en-US" dirty="0" err="1"/>
              <a:t>Barabási</a:t>
            </a:r>
            <a:r>
              <a:rPr lang="en-US" dirty="0"/>
              <a:t>, </a:t>
            </a:r>
            <a:r>
              <a:rPr lang="en-US" i="1" dirty="0"/>
              <a:t>Science, </a:t>
            </a:r>
            <a:r>
              <a:rPr lang="en-US" b="1" dirty="0"/>
              <a:t>362</a:t>
            </a:r>
            <a:r>
              <a:rPr lang="en-US" dirty="0"/>
              <a:t>:825–829 (2018) </a:t>
            </a:r>
          </a:p>
          <a:p>
            <a:pPr>
              <a:spcAft>
                <a:spcPts val="900"/>
              </a:spcAft>
            </a:pPr>
            <a:r>
              <a:rPr lang="en-US" dirty="0"/>
              <a:t>4. Experimental evidence for tipping points in social convention, Damon Centola, Joshua Becker, Devon </a:t>
            </a:r>
            <a:r>
              <a:rPr lang="en-US" dirty="0" err="1"/>
              <a:t>Brackbill</a:t>
            </a:r>
            <a:r>
              <a:rPr lang="en-US" dirty="0"/>
              <a:t>, Andrea </a:t>
            </a:r>
            <a:r>
              <a:rPr lang="en-US" dirty="0" err="1"/>
              <a:t>Baronchelli</a:t>
            </a:r>
            <a:r>
              <a:rPr lang="en-US" dirty="0"/>
              <a:t>, </a:t>
            </a:r>
            <a:r>
              <a:rPr lang="en-US" i="1" dirty="0"/>
              <a:t>Science</a:t>
            </a:r>
            <a:r>
              <a:rPr lang="en-US" dirty="0"/>
              <a:t>, </a:t>
            </a:r>
            <a:r>
              <a:rPr lang="en-US" b="1" dirty="0"/>
              <a:t>360</a:t>
            </a:r>
            <a:r>
              <a:rPr lang="en-US" dirty="0"/>
              <a:t>:1116–1119 (2018) </a:t>
            </a:r>
          </a:p>
          <a:p>
            <a:pPr>
              <a:spcAft>
                <a:spcPts val="900"/>
              </a:spcAft>
            </a:pPr>
            <a:r>
              <a:rPr lang="en-US" dirty="0"/>
              <a:t>5. Scientific prize network predicts who pushes the boundaries of science, </a:t>
            </a:r>
            <a:r>
              <a:rPr lang="en-US" dirty="0" err="1"/>
              <a:t>Yifang</a:t>
            </a:r>
            <a:r>
              <a:rPr lang="en-US" dirty="0"/>
              <a:t> Ma, Brian </a:t>
            </a:r>
            <a:r>
              <a:rPr lang="en-US" dirty="0" err="1"/>
              <a:t>Uzzi</a:t>
            </a:r>
            <a:r>
              <a:rPr lang="en-US" dirty="0"/>
              <a:t>, </a:t>
            </a:r>
            <a:r>
              <a:rPr lang="en-US" i="1" dirty="0"/>
              <a:t>Proceedings of the National Academy of Sciences </a:t>
            </a:r>
            <a:r>
              <a:rPr lang="en-US" b="1" dirty="0"/>
              <a:t>115</a:t>
            </a:r>
            <a:r>
              <a:rPr lang="en-US" dirty="0"/>
              <a:t>(50):12608-12615 (2018) </a:t>
            </a:r>
          </a:p>
          <a:p>
            <a:pPr>
              <a:spcAft>
                <a:spcPts val="900"/>
              </a:spcAft>
            </a:pPr>
            <a:r>
              <a:rPr lang="en-US" dirty="0"/>
              <a:t>6. Quantifying patterns of research-interest evolution, Tao Jia, </a:t>
            </a:r>
            <a:r>
              <a:rPr lang="en-US" dirty="0" err="1"/>
              <a:t>Dashung</a:t>
            </a:r>
            <a:r>
              <a:rPr lang="en-US" dirty="0"/>
              <a:t> Wang, Boleslaw K. Szymanski </a:t>
            </a:r>
            <a:r>
              <a:rPr lang="en-US" i="1" dirty="0"/>
              <a:t>Nature Human </a:t>
            </a:r>
            <a:r>
              <a:rPr lang="en-US" i="1" dirty="0" err="1"/>
              <a:t>Behaviour</a:t>
            </a:r>
            <a:r>
              <a:rPr lang="en-US" i="1" dirty="0"/>
              <a:t> </a:t>
            </a:r>
            <a:r>
              <a:rPr lang="en-US" b="1" dirty="0"/>
              <a:t>1</a:t>
            </a:r>
            <a:r>
              <a:rPr lang="en-US" dirty="0"/>
              <a:t>(4):0078, (2017) </a:t>
            </a:r>
          </a:p>
          <a:p>
            <a:pPr>
              <a:spcAft>
                <a:spcPts val="900"/>
              </a:spcAft>
            </a:pPr>
            <a:r>
              <a:rPr lang="en-US" dirty="0"/>
              <a:t>7. Quantifying the evolution of individual scientific impact, Roberta Sinatra, Dashun Wang, Pierre Deville, </a:t>
            </a:r>
            <a:r>
              <a:rPr lang="en-US" dirty="0" err="1"/>
              <a:t>Chaoming</a:t>
            </a:r>
            <a:r>
              <a:rPr lang="en-US" dirty="0"/>
              <a:t> Song, Albert-László Barabási, </a:t>
            </a:r>
            <a:r>
              <a:rPr lang="en-US" i="1" dirty="0"/>
              <a:t>Science</a:t>
            </a:r>
            <a:r>
              <a:rPr lang="en-US" dirty="0"/>
              <a:t> </a:t>
            </a:r>
            <a:r>
              <a:rPr lang="en-US" b="1" dirty="0"/>
              <a:t>354</a:t>
            </a:r>
            <a:r>
              <a:rPr lang="en-US" dirty="0"/>
              <a:t>(6312):5239 (2016) </a:t>
            </a:r>
          </a:p>
        </p:txBody>
      </p:sp>
    </p:spTree>
    <p:extLst>
      <p:ext uri="{BB962C8B-B14F-4D97-AF65-F5344CB8AC3E}">
        <p14:creationId xmlns:p14="http://schemas.microsoft.com/office/powerpoint/2010/main" val="654789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565650" y="2852209"/>
            <a:ext cx="12700" cy="10583"/>
          </a:xfrm>
          <a:prstGeom prst="rect">
            <a:avLst/>
          </a:prstGeom>
        </p:spPr>
      </p:pic>
      <p:pic>
        <p:nvPicPr>
          <p:cNvPr id="13" name="Picture 12"/>
          <p:cNvPicPr>
            <a:picLocks noChangeAspect="1"/>
          </p:cNvPicPr>
          <p:nvPr/>
        </p:nvPicPr>
        <p:blipFill>
          <a:blip r:embed="rId3"/>
          <a:stretch>
            <a:fillRect/>
          </a:stretch>
        </p:blipFill>
        <p:spPr>
          <a:xfrm>
            <a:off x="4718050" y="2979209"/>
            <a:ext cx="12700" cy="10583"/>
          </a:xfrm>
          <a:prstGeom prst="rect">
            <a:avLst/>
          </a:prstGeom>
        </p:spPr>
      </p:pic>
      <p:pic>
        <p:nvPicPr>
          <p:cNvPr id="14" name="Picture 13"/>
          <p:cNvPicPr>
            <a:picLocks noChangeAspect="1"/>
          </p:cNvPicPr>
          <p:nvPr/>
        </p:nvPicPr>
        <p:blipFill>
          <a:blip r:embed="rId3"/>
          <a:stretch>
            <a:fillRect/>
          </a:stretch>
        </p:blipFill>
        <p:spPr>
          <a:xfrm>
            <a:off x="4870450" y="3106208"/>
            <a:ext cx="12700" cy="10583"/>
          </a:xfrm>
          <a:prstGeom prst="rect">
            <a:avLst/>
          </a:prstGeom>
        </p:spPr>
      </p:pic>
      <p:sp>
        <p:nvSpPr>
          <p:cNvPr id="16" name="TextBox 15"/>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17"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r>
              <a:rPr lang="en-US" sz="2000" b="1" dirty="0">
                <a:solidFill>
                  <a:srgbClr val="FFFFFF"/>
                </a:solidFill>
              </a:rPr>
              <a:t>The network behind a military engagement </a:t>
            </a:r>
            <a:endParaRPr lang="en-US" sz="2000" dirty="0">
              <a:solidFill>
                <a:srgbClr val="FFFFFF"/>
              </a:solidFill>
            </a:endParaRPr>
          </a:p>
        </p:txBody>
      </p:sp>
      <p:pic>
        <p:nvPicPr>
          <p:cNvPr id="10" name="Picture 9" descr="F-I-Afghanistan-Strategy.jpg"/>
          <p:cNvPicPr>
            <a:picLocks noChangeAspect="1"/>
          </p:cNvPicPr>
          <p:nvPr/>
        </p:nvPicPr>
        <p:blipFill>
          <a:blip r:embed="rId4"/>
          <a:stretch>
            <a:fillRect/>
          </a:stretch>
        </p:blipFill>
        <p:spPr>
          <a:xfrm>
            <a:off x="762000" y="698500"/>
            <a:ext cx="7620000" cy="4318000"/>
          </a:xfrm>
          <a:prstGeom prst="rect">
            <a:avLst/>
          </a:prstGeom>
        </p:spPr>
      </p:pic>
    </p:spTree>
    <p:extLst>
      <p:ext uri="{BB962C8B-B14F-4D97-AF65-F5344CB8AC3E}">
        <p14:creationId xmlns:p14="http://schemas.microsoft.com/office/powerpoint/2010/main" val="3086065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y24_real_vs_May24_average_new.png"/>
          <p:cNvPicPr>
            <a:picLocks noChangeAspect="1"/>
          </p:cNvPicPr>
          <p:nvPr/>
        </p:nvPicPr>
        <p:blipFill>
          <a:blip r:embed="rId3"/>
          <a:stretch>
            <a:fillRect/>
          </a:stretch>
        </p:blipFill>
        <p:spPr>
          <a:xfrm>
            <a:off x="1" y="2171700"/>
            <a:ext cx="9143999" cy="2316075"/>
          </a:xfrm>
          <a:prstGeom prst="rect">
            <a:avLst/>
          </a:prstGeom>
          <a:ln w="3175" cap="flat" cmpd="sng" algn="ctr">
            <a:noFill/>
            <a:prstDash val="solid"/>
            <a:round/>
            <a:headEnd type="none" w="med" len="med"/>
            <a:tailEnd type="none" w="med" len="med"/>
          </a:ln>
        </p:spPr>
      </p:pic>
      <p:sp>
        <p:nvSpPr>
          <p:cNvPr id="6" name="TextBox 5"/>
          <p:cNvSpPr txBox="1"/>
          <p:nvPr/>
        </p:nvSpPr>
        <p:spPr>
          <a:xfrm>
            <a:off x="1752600" y="1098947"/>
            <a:ext cx="1105666" cy="615553"/>
          </a:xfrm>
          <a:prstGeom prst="rect">
            <a:avLst/>
          </a:prstGeom>
          <a:noFill/>
        </p:spPr>
        <p:txBody>
          <a:bodyPr wrap="none" rtlCol="0">
            <a:spAutoFit/>
          </a:bodyPr>
          <a:lstStyle/>
          <a:p>
            <a:r>
              <a:rPr lang="en-US" sz="3400" b="1" dirty="0">
                <a:solidFill>
                  <a:prstClr val="black"/>
                </a:solidFill>
                <a:latin typeface="Helvetica"/>
                <a:cs typeface="Helvetica"/>
              </a:rPr>
              <a:t>Real</a:t>
            </a:r>
          </a:p>
        </p:txBody>
      </p:sp>
      <p:sp>
        <p:nvSpPr>
          <p:cNvPr id="7" name="TextBox 6"/>
          <p:cNvSpPr txBox="1"/>
          <p:nvPr/>
        </p:nvSpPr>
        <p:spPr>
          <a:xfrm>
            <a:off x="5715000" y="1098947"/>
            <a:ext cx="2171651" cy="615553"/>
          </a:xfrm>
          <a:prstGeom prst="rect">
            <a:avLst/>
          </a:prstGeom>
          <a:noFill/>
        </p:spPr>
        <p:txBody>
          <a:bodyPr wrap="none" rtlCol="0">
            <a:spAutoFit/>
          </a:bodyPr>
          <a:lstStyle/>
          <a:p>
            <a:r>
              <a:rPr lang="en-US" sz="3400" b="1" dirty="0">
                <a:solidFill>
                  <a:prstClr val="black"/>
                </a:solidFill>
                <a:latin typeface="Helvetica"/>
                <a:cs typeface="Helvetica"/>
              </a:rPr>
              <a:t>Projected</a:t>
            </a:r>
          </a:p>
        </p:txBody>
      </p:sp>
      <p:sp>
        <p:nvSpPr>
          <p:cNvPr id="9" name="TextBox 8"/>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10"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EPIDEMIC FORECAST        Predicting the H1N1 pandemic</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11" name="Subtitle 2"/>
          <p:cNvSpPr txBox="1">
            <a:spLocks/>
          </p:cNvSpPr>
          <p:nvPr/>
        </p:nvSpPr>
        <p:spPr>
          <a:xfrm flipH="1">
            <a:off x="3002281"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Tree>
    <p:extLst>
      <p:ext uri="{BB962C8B-B14F-4D97-AF65-F5344CB8AC3E}">
        <p14:creationId xmlns:p14="http://schemas.microsoft.com/office/powerpoint/2010/main" val="339543025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9"/>
          <p:cNvSpPr>
            <a:spLocks noChangeArrowheads="1"/>
          </p:cNvSpPr>
          <p:nvPr/>
        </p:nvSpPr>
        <p:spPr bwMode="auto">
          <a:xfrm>
            <a:off x="0" y="0"/>
            <a:ext cx="9144000" cy="57150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r>
              <a:rPr lang="hu-HU" dirty="0">
                <a:solidFill>
                  <a:prstClr val="black"/>
                </a:solidFill>
                <a:latin typeface="Arial" charset="0"/>
              </a:rPr>
              <a:t>Thex</a:t>
            </a:r>
          </a:p>
        </p:txBody>
      </p:sp>
      <p:pic>
        <p:nvPicPr>
          <p:cNvPr id="3" name="Picture 2"/>
          <p:cNvPicPr/>
          <p:nvPr/>
        </p:nvPicPr>
        <p:blipFill>
          <a:blip r:embed="rId3"/>
          <a:srcRect/>
          <a:stretch>
            <a:fillRect/>
          </a:stretch>
        </p:blipFill>
        <p:spPr bwMode="auto">
          <a:xfrm>
            <a:off x="6248400" y="838200"/>
            <a:ext cx="2315464" cy="4038600"/>
          </a:xfrm>
          <a:prstGeom prst="rect">
            <a:avLst/>
          </a:prstGeom>
          <a:noFill/>
          <a:ln w="9525">
            <a:noFill/>
            <a:miter lim="800000"/>
            <a:headEnd/>
            <a:tailEnd/>
          </a:ln>
        </p:spPr>
      </p:pic>
      <p:sp>
        <p:nvSpPr>
          <p:cNvPr id="5" name="TextBox 4"/>
          <p:cNvSpPr txBox="1"/>
          <p:nvPr/>
        </p:nvSpPr>
        <p:spPr>
          <a:xfrm>
            <a:off x="304800" y="768608"/>
            <a:ext cx="5791200" cy="4832092"/>
          </a:xfrm>
          <a:prstGeom prst="rect">
            <a:avLst/>
          </a:prstGeom>
          <a:noFill/>
        </p:spPr>
        <p:txBody>
          <a:bodyPr wrap="square" rtlCol="0">
            <a:spAutoFit/>
          </a:bodyPr>
          <a:lstStyle/>
          <a:p>
            <a:r>
              <a:rPr lang="en-US" sz="2100" dirty="0">
                <a:solidFill>
                  <a:schemeClr val="bg1">
                    <a:lumMod val="85000"/>
                  </a:schemeClr>
                </a:solidFill>
                <a:latin typeface="Helvetica"/>
                <a:cs typeface="Helvetica"/>
              </a:rPr>
              <a:t>In September 2010 the National Institutes of Health awarded $40 million to researchers at Harvard, Washington University in St. Louis, the University of Minnesota and UCLA, to develop the technologies that could systematically map out brain circuits. </a:t>
            </a:r>
          </a:p>
          <a:p>
            <a:endParaRPr lang="en-US" sz="2100" dirty="0">
              <a:solidFill>
                <a:schemeClr val="bg1">
                  <a:lumMod val="85000"/>
                </a:schemeClr>
              </a:solidFill>
              <a:latin typeface="Helvetica"/>
              <a:cs typeface="Helvetica"/>
            </a:endParaRPr>
          </a:p>
          <a:p>
            <a:r>
              <a:rPr lang="en-US" sz="2100" b="1" dirty="0">
                <a:solidFill>
                  <a:schemeClr val="bg1"/>
                </a:solidFill>
                <a:latin typeface="Helvetica"/>
                <a:cs typeface="Helvetica"/>
              </a:rPr>
              <a:t>The Human </a:t>
            </a:r>
            <a:r>
              <a:rPr lang="en-US" sz="2100" b="1" dirty="0" err="1">
                <a:solidFill>
                  <a:schemeClr val="bg1"/>
                </a:solidFill>
                <a:latin typeface="Helvetica"/>
                <a:cs typeface="Helvetica"/>
              </a:rPr>
              <a:t>Connectome</a:t>
            </a:r>
            <a:r>
              <a:rPr lang="en-US" sz="2100" b="1" dirty="0">
                <a:solidFill>
                  <a:schemeClr val="bg1"/>
                </a:solidFill>
                <a:latin typeface="Helvetica"/>
                <a:cs typeface="Helvetica"/>
              </a:rPr>
              <a:t> Project (HCP)</a:t>
            </a:r>
            <a:r>
              <a:rPr lang="en-US" sz="2100" dirty="0">
                <a:solidFill>
                  <a:schemeClr val="bg1"/>
                </a:solidFill>
                <a:latin typeface="Helvetica"/>
                <a:cs typeface="Helvetica"/>
              </a:rPr>
              <a:t> </a:t>
            </a:r>
            <a:r>
              <a:rPr lang="en-US" sz="2100" dirty="0">
                <a:solidFill>
                  <a:schemeClr val="bg1">
                    <a:lumMod val="85000"/>
                  </a:schemeClr>
                </a:solidFill>
                <a:latin typeface="Helvetica"/>
                <a:cs typeface="Helvetica"/>
              </a:rPr>
              <a:t>with the ambitious goal to construct a map of the complete structural and functional neural connections in vivo within and across individuals.</a:t>
            </a:r>
            <a:r>
              <a:rPr lang="cs-CZ" sz="2100" dirty="0">
                <a:solidFill>
                  <a:schemeClr val="bg1">
                    <a:lumMod val="85000"/>
                  </a:schemeClr>
                </a:solidFill>
                <a:latin typeface="Helvetica"/>
                <a:cs typeface="Helvetica"/>
              </a:rPr>
              <a:t> </a:t>
            </a:r>
          </a:p>
          <a:p>
            <a:endParaRPr lang="cs-CZ" sz="2100" dirty="0">
              <a:solidFill>
                <a:schemeClr val="bg1">
                  <a:lumMod val="85000"/>
                </a:schemeClr>
              </a:solidFill>
              <a:latin typeface="Helvetica"/>
              <a:cs typeface="Helvetica"/>
            </a:endParaRPr>
          </a:p>
          <a:p>
            <a:r>
              <a:rPr lang="en-US" sz="1400" u="sng" dirty="0">
                <a:solidFill>
                  <a:srgbClr val="FF0000"/>
                </a:solidFill>
                <a:latin typeface="Helvetica"/>
                <a:cs typeface="Helvetica"/>
              </a:rPr>
              <a:t>http://www.humanconnectomeproject.org/overview/</a:t>
            </a:r>
            <a:endParaRPr lang="cs-CZ" sz="1400" dirty="0">
              <a:solidFill>
                <a:srgbClr val="FF0000"/>
              </a:solidFill>
              <a:latin typeface="Helvetica"/>
              <a:cs typeface="Helvetica"/>
            </a:endParaRPr>
          </a:p>
          <a:p>
            <a:endParaRPr lang="hu-HU" sz="2100" dirty="0">
              <a:latin typeface="Helvetica"/>
              <a:cs typeface="Helvetica"/>
            </a:endParaRPr>
          </a:p>
        </p:txBody>
      </p:sp>
      <p:sp>
        <p:nvSpPr>
          <p:cNvPr id="6" name="TextBox 5"/>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7"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BRAIN RESEARCH</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Tree>
    <p:extLst>
      <p:ext uri="{BB962C8B-B14F-4D97-AF65-F5344CB8AC3E}">
        <p14:creationId xmlns:p14="http://schemas.microsoft.com/office/powerpoint/2010/main" val="1637436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ople3.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10" name="Rectangle 9"/>
          <p:cNvSpPr>
            <a:spLocks noChangeArrowheads="1"/>
          </p:cNvSpPr>
          <p:nvPr/>
        </p:nvSpPr>
        <p:spPr bwMode="auto">
          <a:xfrm>
            <a:off x="8312151" y="5341056"/>
            <a:ext cx="831851" cy="232833"/>
          </a:xfrm>
          <a:prstGeom prst="rect">
            <a:avLst/>
          </a:prstGeom>
          <a:solidFill>
            <a:srgbClr val="FFFFFF">
              <a:lumMod val="85000"/>
              <a:alpha val="70000"/>
            </a:srgbClr>
          </a:solidFill>
          <a:ln w="9525">
            <a:noFill/>
            <a:miter lim="800000"/>
            <a:headEnd/>
            <a:tailEnd/>
          </a:ln>
          <a:effectLst/>
        </p:spPr>
        <p:txBody>
          <a:bodyPr lIns="91407" tIns="45704" rIns="91407" bIns="45704"/>
          <a:lstStyle/>
          <a:p>
            <a:pPr algn="ctr" defTabSz="914400" fontAlgn="base">
              <a:spcBef>
                <a:spcPct val="0"/>
              </a:spcBef>
              <a:spcAft>
                <a:spcPct val="0"/>
              </a:spcAft>
              <a:defRPr/>
            </a:pPr>
            <a:r>
              <a:rPr lang="en-US" sz="800" b="1" kern="0" dirty="0" err="1">
                <a:solidFill>
                  <a:srgbClr val="000000">
                    <a:lumMod val="50000"/>
                    <a:lumOff val="50000"/>
                  </a:srgbClr>
                </a:solidFill>
                <a:latin typeface="Helvetica"/>
                <a:cs typeface="Helvetica"/>
              </a:rPr>
              <a:t>Barabasi</a:t>
            </a:r>
            <a:r>
              <a:rPr lang="en-US" sz="800" b="1" kern="0" dirty="0">
                <a:solidFill>
                  <a:srgbClr val="000000">
                    <a:lumMod val="50000"/>
                    <a:lumOff val="50000"/>
                  </a:srgbClr>
                </a:solidFill>
                <a:latin typeface="Helvetica"/>
                <a:cs typeface="Helvetica"/>
              </a:rPr>
              <a:t> Lab</a:t>
            </a:r>
          </a:p>
        </p:txBody>
      </p:sp>
      <p:pic>
        <p:nvPicPr>
          <p:cNvPr id="11" name="Picture 10" descr="maven7_logo.jpg"/>
          <p:cNvPicPr>
            <a:picLocks noChangeAspect="1"/>
          </p:cNvPicPr>
          <p:nvPr/>
        </p:nvPicPr>
        <p:blipFill>
          <a:blip r:embed="rId4"/>
          <a:stretch>
            <a:fillRect/>
          </a:stretch>
        </p:blipFill>
        <p:spPr>
          <a:xfrm>
            <a:off x="152401" y="5311947"/>
            <a:ext cx="670983" cy="292750"/>
          </a:xfrm>
          <a:prstGeom prst="rect">
            <a:avLst/>
          </a:prstGeom>
          <a:effectLst/>
        </p:spPr>
      </p:pic>
      <p:sp>
        <p:nvSpPr>
          <p:cNvPr id="13" name="Subtitle 2"/>
          <p:cNvSpPr txBox="1">
            <a:spLocks/>
          </p:cNvSpPr>
          <p:nvPr/>
        </p:nvSpPr>
        <p:spPr>
          <a:xfrm flipH="1">
            <a:off x="3895727" y="158706"/>
            <a:ext cx="45719" cy="452969"/>
          </a:xfrm>
          <a:prstGeom prst="rect">
            <a:avLst/>
          </a:prstGeom>
          <a:solidFill>
            <a:srgbClr val="00CC99">
              <a:lumMod val="75000"/>
            </a:srgbClr>
          </a:solidFill>
        </p:spPr>
        <p:txBody>
          <a:bodyPr vert="horz" lIns="91440" tIns="45720" rIns="91440" bIns="45720" rtlCol="0">
            <a:normAutofit/>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600" b="1" i="0" u="none" strike="noStrike" kern="0" cap="none" spc="0" normalizeH="0" baseline="0" noProof="0" dirty="0">
              <a:ln>
                <a:noFill/>
              </a:ln>
              <a:solidFill>
                <a:srgbClr val="FFFFFF"/>
              </a:solidFill>
              <a:effectLst/>
              <a:uLnTx/>
              <a:uFillTx/>
              <a:latin typeface="Helvetica" pitchFamily="36" charset="0"/>
              <a:ea typeface="Helvetica" pitchFamily="36" charset="0"/>
              <a:cs typeface="Helvetica" pitchFamily="36" charset="0"/>
            </a:endParaRPr>
          </a:p>
        </p:txBody>
      </p:sp>
      <p:sp>
        <p:nvSpPr>
          <p:cNvPr id="14" name="Rectangle 13"/>
          <p:cNvSpPr>
            <a:spLocks noChangeArrowheads="1"/>
          </p:cNvSpPr>
          <p:nvPr/>
        </p:nvSpPr>
        <p:spPr bwMode="auto">
          <a:xfrm>
            <a:off x="1186" y="158706"/>
            <a:ext cx="9145588" cy="452969"/>
          </a:xfrm>
          <a:prstGeom prst="rect">
            <a:avLst/>
          </a:prstGeom>
          <a:solidFill>
            <a:srgbClr val="FFFFFF">
              <a:lumMod val="85000"/>
            </a:srgbClr>
          </a:solidFill>
          <a:ln w="9525">
            <a:noFill/>
            <a:miter lim="800000"/>
            <a:headEnd/>
            <a:tailEnd/>
          </a:ln>
          <a:effectLst/>
        </p:spPr>
        <p:txBody>
          <a:bodyPr lIns="91407" tIns="45704" rIns="91407" bIns="45704"/>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194795"/>
                </a:solidFill>
                <a:effectLst>
                  <a:outerShdw blurRad="38100" dist="38100" dir="2700000" algn="tl">
                    <a:srgbClr val="DDDDDD"/>
                  </a:outerShdw>
                </a:effectLst>
                <a:uLnTx/>
                <a:uFillTx/>
                <a:latin typeface="Trajan Pro"/>
                <a:cs typeface="Trajan Pro"/>
              </a:rPr>
              <a:t>Management</a:t>
            </a:r>
            <a:endParaRPr kumimoji="0" lang="en-US" sz="2000" b="1" i="1" u="none" strike="noStrike" kern="0" cap="none" spc="0" normalizeH="0" baseline="0" noProof="0" dirty="0">
              <a:ln>
                <a:noFill/>
              </a:ln>
              <a:solidFill>
                <a:srgbClr val="194795"/>
              </a:solidFill>
              <a:effectLst>
                <a:outerShdw blurRad="38100" dist="38100" dir="2700000" algn="tl">
                  <a:srgbClr val="DDDDDD"/>
                </a:outerShdw>
              </a:effectLst>
              <a:uLnTx/>
              <a:uFillTx/>
              <a:latin typeface="Trajan Pro"/>
              <a:cs typeface="Trajan Pro"/>
            </a:endParaRPr>
          </a:p>
        </p:txBody>
      </p:sp>
    </p:spTree>
    <p:extLst>
      <p:ext uri="{BB962C8B-B14F-4D97-AF65-F5344CB8AC3E}">
        <p14:creationId xmlns:p14="http://schemas.microsoft.com/office/powerpoint/2010/main" val="152939723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gions_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714999"/>
          </a:xfrm>
          <a:prstGeom prst="rect">
            <a:avLst/>
          </a:prstGeom>
        </p:spPr>
      </p:pic>
      <p:sp>
        <p:nvSpPr>
          <p:cNvPr id="9" name="Subtitle 2"/>
          <p:cNvSpPr txBox="1">
            <a:spLocks/>
          </p:cNvSpPr>
          <p:nvPr/>
        </p:nvSpPr>
        <p:spPr>
          <a:xfrm flipH="1">
            <a:off x="4476078" y="158750"/>
            <a:ext cx="45719" cy="452969"/>
          </a:xfrm>
          <a:prstGeom prst="rect">
            <a:avLst/>
          </a:prstGeom>
          <a:solidFill>
            <a:schemeClr val="bg1"/>
          </a:solidFill>
        </p:spPr>
        <p:txBody>
          <a:bodyPr vert="horz" lIns="91440" tIns="45720" rIns="91440" bIns="45720" rtlCol="0">
            <a:normAutofit/>
          </a:bodyPr>
          <a:lstStyle/>
          <a:p>
            <a:pPr>
              <a:spcBef>
                <a:spcPct val="20000"/>
              </a:spcBef>
            </a:pPr>
            <a:r>
              <a:rPr lang="en-US" sz="1600" b="1" dirty="0">
                <a:solidFill>
                  <a:srgbClr val="FFFFFF"/>
                </a:solidFill>
                <a:latin typeface="Helvetica" pitchFamily="36" charset="0"/>
                <a:ea typeface="Helvetica" pitchFamily="36" charset="0"/>
                <a:cs typeface="Helvetica" pitchFamily="36" charset="0"/>
              </a:rPr>
              <a:t> </a:t>
            </a:r>
          </a:p>
        </p:txBody>
      </p:sp>
      <p:pic>
        <p:nvPicPr>
          <p:cNvPr id="5" name="Picture 4" descr="maven7_logo.jpg"/>
          <p:cNvPicPr>
            <a:picLocks noChangeAspect="1"/>
          </p:cNvPicPr>
          <p:nvPr/>
        </p:nvPicPr>
        <p:blipFill>
          <a:blip r:embed="rId4"/>
          <a:stretch>
            <a:fillRect/>
          </a:stretch>
        </p:blipFill>
        <p:spPr>
          <a:xfrm>
            <a:off x="152401" y="5311947"/>
            <a:ext cx="670983" cy="292750"/>
          </a:xfrm>
          <a:prstGeom prst="rect">
            <a:avLst/>
          </a:prstGeom>
          <a:effectLst/>
        </p:spPr>
      </p:pic>
      <p:sp>
        <p:nvSpPr>
          <p:cNvPr id="6" name="Rectangle 5"/>
          <p:cNvSpPr>
            <a:spLocks noChangeArrowheads="1"/>
          </p:cNvSpPr>
          <p:nvPr/>
        </p:nvSpPr>
        <p:spPr bwMode="auto">
          <a:xfrm>
            <a:off x="8312151" y="5341056"/>
            <a:ext cx="831851" cy="232833"/>
          </a:xfrm>
          <a:prstGeom prst="rect">
            <a:avLst/>
          </a:prstGeom>
          <a:solidFill>
            <a:schemeClr val="bg1">
              <a:lumMod val="85000"/>
              <a:alpha val="70000"/>
            </a:schemeClr>
          </a:solidFill>
          <a:ln w="9525">
            <a:noFill/>
            <a:miter lim="800000"/>
            <a:headEnd/>
            <a:tailEnd/>
          </a:ln>
          <a:effectLst/>
        </p:spPr>
        <p:txBody>
          <a:bodyPr lIns="91407" tIns="45704" rIns="91407" bIns="45704"/>
          <a:lstStyle/>
          <a:p>
            <a:pPr algn="ctr" defTabSz="914400" fontAlgn="base">
              <a:spcBef>
                <a:spcPct val="0"/>
              </a:spcBef>
              <a:spcAft>
                <a:spcPct val="0"/>
              </a:spcAft>
              <a:defRPr/>
            </a:pPr>
            <a:r>
              <a:rPr lang="en-US" sz="800" b="1" dirty="0" err="1">
                <a:solidFill>
                  <a:srgbClr val="000000">
                    <a:lumMod val="50000"/>
                    <a:lumOff val="50000"/>
                  </a:srgbClr>
                </a:solidFill>
                <a:latin typeface="Helvetica"/>
                <a:cs typeface="Helvetica"/>
              </a:rPr>
              <a:t>Barabasi</a:t>
            </a:r>
            <a:r>
              <a:rPr lang="en-US" sz="800" b="1" dirty="0">
                <a:solidFill>
                  <a:srgbClr val="000000">
                    <a:lumMod val="50000"/>
                    <a:lumOff val="50000"/>
                  </a:srgbClr>
                </a:solidFill>
                <a:latin typeface="Helvetica"/>
                <a:cs typeface="Helvetica"/>
              </a:rPr>
              <a:t> Lab</a:t>
            </a:r>
          </a:p>
        </p:txBody>
      </p:sp>
    </p:spTree>
    <p:extLst>
      <p:ext uri="{BB962C8B-B14F-4D97-AF65-F5344CB8AC3E}">
        <p14:creationId xmlns:p14="http://schemas.microsoft.com/office/powerpoint/2010/main" val="345809150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ierarchy_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 y="0"/>
            <a:ext cx="9144000" cy="5715000"/>
          </a:xfrm>
          <a:prstGeom prst="rect">
            <a:avLst/>
          </a:prstGeom>
        </p:spPr>
      </p:pic>
      <p:sp>
        <p:nvSpPr>
          <p:cNvPr id="7" name="Subtitle 2"/>
          <p:cNvSpPr txBox="1">
            <a:spLocks/>
          </p:cNvSpPr>
          <p:nvPr/>
        </p:nvSpPr>
        <p:spPr>
          <a:xfrm flipH="1">
            <a:off x="2177378" y="158219"/>
            <a:ext cx="45719" cy="452969"/>
          </a:xfrm>
          <a:prstGeom prst="rect">
            <a:avLst/>
          </a:prstGeom>
          <a:solidFill>
            <a:schemeClr val="bg1"/>
          </a:solidFill>
        </p:spPr>
        <p:txBody>
          <a:bodyPr vert="horz" lIns="91440" tIns="45720" rIns="91440" bIns="45720" rtlCol="0">
            <a:normAutofit/>
          </a:bodyPr>
          <a:lstStyle/>
          <a:p>
            <a:pPr>
              <a:spcBef>
                <a:spcPct val="20000"/>
              </a:spcBef>
            </a:pPr>
            <a:r>
              <a:rPr lang="en-US" sz="1600" b="1" dirty="0">
                <a:solidFill>
                  <a:srgbClr val="FFFFFF"/>
                </a:solidFill>
                <a:latin typeface="Helvetica" pitchFamily="36" charset="0"/>
                <a:ea typeface="Helvetica" pitchFamily="36" charset="0"/>
                <a:cs typeface="Helvetica" pitchFamily="36" charset="0"/>
              </a:rPr>
              <a:t> </a:t>
            </a:r>
          </a:p>
        </p:txBody>
      </p:sp>
      <p:sp>
        <p:nvSpPr>
          <p:cNvPr id="9" name="Rectangle 8"/>
          <p:cNvSpPr>
            <a:spLocks noChangeArrowheads="1"/>
          </p:cNvSpPr>
          <p:nvPr/>
        </p:nvSpPr>
        <p:spPr bwMode="auto">
          <a:xfrm>
            <a:off x="8312151" y="5341056"/>
            <a:ext cx="831851" cy="232833"/>
          </a:xfrm>
          <a:prstGeom prst="rect">
            <a:avLst/>
          </a:prstGeom>
          <a:solidFill>
            <a:schemeClr val="bg1">
              <a:lumMod val="85000"/>
              <a:alpha val="70000"/>
            </a:schemeClr>
          </a:solidFill>
          <a:ln w="9525">
            <a:noFill/>
            <a:miter lim="800000"/>
            <a:headEnd/>
            <a:tailEnd/>
          </a:ln>
          <a:effectLst/>
        </p:spPr>
        <p:txBody>
          <a:bodyPr lIns="91407" tIns="45704" rIns="91407" bIns="45704"/>
          <a:lstStyle/>
          <a:p>
            <a:pPr algn="ctr" defTabSz="914400" fontAlgn="base">
              <a:spcBef>
                <a:spcPct val="0"/>
              </a:spcBef>
              <a:spcAft>
                <a:spcPct val="0"/>
              </a:spcAft>
              <a:defRPr/>
            </a:pPr>
            <a:r>
              <a:rPr lang="en-US" sz="800" b="1" dirty="0" err="1">
                <a:solidFill>
                  <a:srgbClr val="000000">
                    <a:lumMod val="50000"/>
                    <a:lumOff val="50000"/>
                  </a:srgbClr>
                </a:solidFill>
                <a:latin typeface="Helvetica"/>
                <a:cs typeface="Helvetica"/>
              </a:rPr>
              <a:t>Barabasi</a:t>
            </a:r>
            <a:r>
              <a:rPr lang="en-US" sz="800" b="1" dirty="0">
                <a:solidFill>
                  <a:srgbClr val="000000">
                    <a:lumMod val="50000"/>
                    <a:lumOff val="50000"/>
                  </a:srgbClr>
                </a:solidFill>
                <a:latin typeface="Helvetica"/>
                <a:cs typeface="Helvetica"/>
              </a:rPr>
              <a:t> Lab</a:t>
            </a:r>
          </a:p>
        </p:txBody>
      </p:sp>
      <p:pic>
        <p:nvPicPr>
          <p:cNvPr id="10" name="Picture 9" descr="maven7_logo.jpg"/>
          <p:cNvPicPr>
            <a:picLocks noChangeAspect="1"/>
          </p:cNvPicPr>
          <p:nvPr/>
        </p:nvPicPr>
        <p:blipFill>
          <a:blip r:embed="rId4"/>
          <a:stretch>
            <a:fillRect/>
          </a:stretch>
        </p:blipFill>
        <p:spPr>
          <a:xfrm>
            <a:off x="152401" y="5311947"/>
            <a:ext cx="670983" cy="292750"/>
          </a:xfrm>
          <a:prstGeom prst="rect">
            <a:avLst/>
          </a:prstGeom>
          <a:effectLst/>
        </p:spPr>
      </p:pic>
    </p:spTree>
    <p:extLst>
      <p:ext uri="{BB962C8B-B14F-4D97-AF65-F5344CB8AC3E}">
        <p14:creationId xmlns:p14="http://schemas.microsoft.com/office/powerpoint/2010/main" val="386308180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gree-region_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374667872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134225"/>
            <a:ext cx="9144000" cy="1446550"/>
          </a:xfrm>
          <a:prstGeom prst="rect">
            <a:avLst/>
          </a:prstGeom>
          <a:noFill/>
        </p:spPr>
        <p:txBody>
          <a:bodyPr wrap="square" rtlCol="0">
            <a:spAutoFit/>
          </a:bodyPr>
          <a:lstStyle/>
          <a:p>
            <a:pPr algn="ctr"/>
            <a:r>
              <a:rPr lang="en-US" sz="4400" dirty="0">
                <a:latin typeface="Trajan Pro"/>
                <a:cs typeface="Trajan Pro"/>
              </a:rPr>
              <a:t>The Bridges of Konigsberg</a:t>
            </a:r>
          </a:p>
          <a:p>
            <a:pPr algn="ctr"/>
            <a:endParaRPr lang="hu-HU" sz="4400" b="1" dirty="0">
              <a:solidFill>
                <a:srgbClr val="FF0000"/>
              </a:solidFill>
              <a:latin typeface="Helvetica"/>
              <a:cs typeface="Helvetica"/>
            </a:endParaRPr>
          </a:p>
        </p:txBody>
      </p:sp>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Trajan Pro"/>
                <a:ea typeface="Helvetica" pitchFamily="36" charset="0"/>
                <a:cs typeface="Trajan Pro"/>
              </a:rPr>
              <a:t>Section 1					</a:t>
            </a:r>
            <a:endParaRPr lang="en-US" sz="1600" dirty="0">
              <a:solidFill>
                <a:srgbClr val="FFFFFF"/>
              </a:solidFill>
              <a:latin typeface="Trajan Pro"/>
              <a:cs typeface="Trajan Pro"/>
            </a:endParaRPr>
          </a:p>
          <a:p>
            <a:pPr>
              <a:spcBef>
                <a:spcPct val="20000"/>
              </a:spcBef>
            </a:pPr>
            <a:endParaRPr lang="en-US" sz="1600" dirty="0">
              <a:solidFill>
                <a:srgbClr val="FFFFFF"/>
              </a:solidFill>
            </a:endParaRPr>
          </a:p>
          <a:p>
            <a:pPr lvl="0">
              <a:spcBef>
                <a:spcPct val="20000"/>
              </a:spcBef>
            </a:pPr>
            <a:endParaRPr lang="en-US" sz="1600" b="1" dirty="0">
              <a:solidFill>
                <a:srgbClr val="FFFFFF"/>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Tree>
    <p:extLst>
      <p:ext uri="{BB962C8B-B14F-4D97-AF65-F5344CB8AC3E}">
        <p14:creationId xmlns:p14="http://schemas.microsoft.com/office/powerpoint/2010/main" val="238098382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4"/>
          <p:cNvSpPr txBox="1">
            <a:spLocks noChangeArrowheads="1"/>
          </p:cNvSpPr>
          <p:nvPr/>
        </p:nvSpPr>
        <p:spPr bwMode="auto">
          <a:xfrm>
            <a:off x="6273898" y="2146300"/>
            <a:ext cx="2870102" cy="1569660"/>
          </a:xfrm>
          <a:prstGeom prst="rect">
            <a:avLst/>
          </a:prstGeom>
          <a:noFill/>
          <a:ln w="9525">
            <a:noFill/>
            <a:miter lim="800000"/>
            <a:headEnd/>
            <a:tailEnd/>
          </a:ln>
        </p:spPr>
        <p:txBody>
          <a:bodyPr wrap="square">
            <a:prstTxWarp prst="textNoShape">
              <a:avLst/>
            </a:prstTxWarp>
            <a:spAutoFit/>
          </a:bodyPr>
          <a:lstStyle/>
          <a:p>
            <a:pPr algn="ctr"/>
            <a:r>
              <a:rPr lang="en-US" b="1" dirty="0">
                <a:latin typeface="Trajan Pro"/>
                <a:cs typeface="Trajan Pro"/>
              </a:rPr>
              <a:t>Can one walk across the seven bridges and never cross the same bridge twice?    </a:t>
            </a:r>
            <a:r>
              <a:rPr lang="en-US" sz="2400" b="1" dirty="0">
                <a:latin typeface="Trajan Pro"/>
                <a:cs typeface="Trajan Pro"/>
              </a:rPr>
              <a:t> </a:t>
            </a:r>
          </a:p>
        </p:txBody>
      </p:sp>
      <p:sp>
        <p:nvSpPr>
          <p:cNvPr id="9" name="TextBox 3"/>
          <p:cNvSpPr txBox="1">
            <a:spLocks noChangeArrowheads="1"/>
          </p:cNvSpPr>
          <p:nvPr/>
        </p:nvSpPr>
        <p:spPr bwMode="auto">
          <a:xfrm>
            <a:off x="647700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chemeClr val="bg1">
                    <a:lumMod val="65000"/>
                  </a:schemeClr>
                </a:solidFill>
                <a:latin typeface="Helvetica" pitchFamily="36" charset="0"/>
                <a:ea typeface="Helvetica" pitchFamily="36" charset="0"/>
                <a:cs typeface="Helvetica" pitchFamily="36" charset="0"/>
              </a:rPr>
              <a:t>Network Science: Graph Theory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10"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Trajan Pro"/>
                <a:ea typeface="Helvetica" pitchFamily="36" charset="0"/>
                <a:cs typeface="Trajan Pro"/>
              </a:rPr>
              <a:t>THE BRIDGES OF KONIGSBERG</a:t>
            </a:r>
            <a:endParaRPr lang="en-US" sz="2000" b="1" i="1" dirty="0">
              <a:solidFill>
                <a:schemeClr val="bg1">
                  <a:lumMod val="95000"/>
                </a:schemeClr>
              </a:solidFill>
              <a:latin typeface="Trajan Pro"/>
              <a:ea typeface="Helvetica" pitchFamily="36" charset="0"/>
              <a:cs typeface="Trajan Pro"/>
            </a:endParaRPr>
          </a:p>
        </p:txBody>
      </p:sp>
      <p:pic>
        <p:nvPicPr>
          <p:cNvPr id="11" name="Picture 10"/>
          <p:cNvPicPr>
            <a:picLocks noChangeAspect="1"/>
          </p:cNvPicPr>
          <p:nvPr/>
        </p:nvPicPr>
        <p:blipFill>
          <a:blip r:embed="rId3"/>
          <a:stretch>
            <a:fillRect/>
          </a:stretch>
        </p:blipFill>
        <p:spPr>
          <a:xfrm>
            <a:off x="0" y="571500"/>
            <a:ext cx="6235798" cy="5059232"/>
          </a:xfrm>
          <a:prstGeom prst="rect">
            <a:avLst/>
          </a:prstGeom>
        </p:spPr>
      </p:pic>
      <p:sp>
        <p:nvSpPr>
          <p:cNvPr id="12" name="Rectangle 11"/>
          <p:cNvSpPr/>
          <p:nvPr/>
        </p:nvSpPr>
        <p:spPr>
          <a:xfrm>
            <a:off x="4495800" y="6052979"/>
            <a:ext cx="4572000" cy="246221"/>
          </a:xfrm>
          <a:prstGeom prst="rect">
            <a:avLst/>
          </a:prstGeom>
        </p:spPr>
        <p:txBody>
          <a:bodyPr>
            <a:spAutoFit/>
          </a:bodyPr>
          <a:lstStyle/>
          <a:p>
            <a:r>
              <a:rPr lang="en-US" sz="1000" dirty="0"/>
              <a:t>http://</a:t>
            </a:r>
            <a:r>
              <a:rPr lang="en-US" sz="1000" dirty="0" err="1"/>
              <a:t>www.numericana.com/answer/graphs.htm</a:t>
            </a:r>
            <a:endParaRPr lang="en-US" sz="1000" dirty="0"/>
          </a:p>
        </p:txBody>
      </p:sp>
      <p:sp>
        <p:nvSpPr>
          <p:cNvPr id="14" name="Donut 13"/>
          <p:cNvSpPr/>
          <p:nvPr/>
        </p:nvSpPr>
        <p:spPr>
          <a:xfrm>
            <a:off x="2273300" y="2374900"/>
            <a:ext cx="736600" cy="647700"/>
          </a:xfrm>
          <a:prstGeom prst="donut">
            <a:avLst>
              <a:gd name="adj" fmla="val 11667"/>
            </a:avLst>
          </a:prstGeom>
          <a:solidFill>
            <a:srgbClr val="DA404F">
              <a:alpha val="6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Donut 14"/>
          <p:cNvSpPr/>
          <p:nvPr/>
        </p:nvSpPr>
        <p:spPr>
          <a:xfrm>
            <a:off x="3162300" y="2413000"/>
            <a:ext cx="736600" cy="647700"/>
          </a:xfrm>
          <a:prstGeom prst="donut">
            <a:avLst>
              <a:gd name="adj" fmla="val 11667"/>
            </a:avLst>
          </a:prstGeom>
          <a:solidFill>
            <a:srgbClr val="DA404F">
              <a:alpha val="6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Donut 15"/>
          <p:cNvSpPr/>
          <p:nvPr/>
        </p:nvSpPr>
        <p:spPr>
          <a:xfrm>
            <a:off x="4102100" y="2997200"/>
            <a:ext cx="736600" cy="647700"/>
          </a:xfrm>
          <a:prstGeom prst="donut">
            <a:avLst>
              <a:gd name="adj" fmla="val 11667"/>
            </a:avLst>
          </a:prstGeom>
          <a:solidFill>
            <a:srgbClr val="DA404F">
              <a:alpha val="6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Donut 16"/>
          <p:cNvSpPr/>
          <p:nvPr/>
        </p:nvSpPr>
        <p:spPr>
          <a:xfrm>
            <a:off x="2425700" y="3392110"/>
            <a:ext cx="736600" cy="647700"/>
          </a:xfrm>
          <a:prstGeom prst="donut">
            <a:avLst>
              <a:gd name="adj" fmla="val 11667"/>
            </a:avLst>
          </a:prstGeom>
          <a:solidFill>
            <a:srgbClr val="DA404F">
              <a:alpha val="6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Donut 17"/>
          <p:cNvSpPr/>
          <p:nvPr/>
        </p:nvSpPr>
        <p:spPr>
          <a:xfrm>
            <a:off x="1612900" y="3392110"/>
            <a:ext cx="736600" cy="647700"/>
          </a:xfrm>
          <a:prstGeom prst="donut">
            <a:avLst>
              <a:gd name="adj" fmla="val 11667"/>
            </a:avLst>
          </a:prstGeom>
          <a:solidFill>
            <a:srgbClr val="DA404F">
              <a:alpha val="6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Donut 18"/>
          <p:cNvSpPr/>
          <p:nvPr/>
        </p:nvSpPr>
        <p:spPr>
          <a:xfrm>
            <a:off x="4279900" y="2413000"/>
            <a:ext cx="736600" cy="647700"/>
          </a:xfrm>
          <a:prstGeom prst="donut">
            <a:avLst>
              <a:gd name="adj" fmla="val 11667"/>
            </a:avLst>
          </a:prstGeom>
          <a:solidFill>
            <a:srgbClr val="DA404F">
              <a:alpha val="6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Donut 19"/>
          <p:cNvSpPr/>
          <p:nvPr/>
        </p:nvSpPr>
        <p:spPr>
          <a:xfrm>
            <a:off x="4470400" y="4292600"/>
            <a:ext cx="736600" cy="647700"/>
          </a:xfrm>
          <a:prstGeom prst="donut">
            <a:avLst>
              <a:gd name="adj" fmla="val 11667"/>
            </a:avLst>
          </a:prstGeom>
          <a:solidFill>
            <a:srgbClr val="DA404F">
              <a:alpha val="6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932827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P spid="14" grpId="0" animBg="1"/>
      <p:bldP spid="15" grpId="0" animBg="1"/>
      <p:bldP spid="16" grpId="0" animBg="1"/>
      <p:bldP spid="17" grpId="0" animBg="1"/>
      <p:bldP spid="18" grpId="0" animBg="1"/>
      <p:bldP spid="19"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4"/>
          <p:cNvSpPr txBox="1">
            <a:spLocks noChangeArrowheads="1"/>
          </p:cNvSpPr>
          <p:nvPr/>
        </p:nvSpPr>
        <p:spPr bwMode="auto">
          <a:xfrm>
            <a:off x="5768975" y="1749425"/>
            <a:ext cx="3013075" cy="1292662"/>
          </a:xfrm>
          <a:prstGeom prst="rect">
            <a:avLst/>
          </a:prstGeom>
          <a:noFill/>
          <a:ln w="9525">
            <a:noFill/>
            <a:miter lim="800000"/>
            <a:headEnd/>
            <a:tailEnd/>
          </a:ln>
        </p:spPr>
        <p:txBody>
          <a:bodyPr wrap="square">
            <a:prstTxWarp prst="textNoShape">
              <a:avLst/>
            </a:prstTxWarp>
            <a:spAutoFit/>
          </a:bodyPr>
          <a:lstStyle/>
          <a:p>
            <a:pPr algn="ctr"/>
            <a:r>
              <a:rPr lang="en-US" b="1" dirty="0">
                <a:latin typeface="Trajan Pro"/>
                <a:cs typeface="Trajan Pro"/>
              </a:rPr>
              <a:t>Can one walk across the seven bridges and never cross the same bridge twice?    </a:t>
            </a:r>
            <a:r>
              <a:rPr lang="en-US" sz="2400" b="1" dirty="0">
                <a:latin typeface="Trajan Pro"/>
                <a:cs typeface="Trajan Pro"/>
              </a:rPr>
              <a:t> </a:t>
            </a:r>
          </a:p>
        </p:txBody>
      </p:sp>
      <p:sp>
        <p:nvSpPr>
          <p:cNvPr id="9" name="TextBox 3"/>
          <p:cNvSpPr txBox="1">
            <a:spLocks noChangeArrowheads="1"/>
          </p:cNvSpPr>
          <p:nvPr/>
        </p:nvSpPr>
        <p:spPr bwMode="auto">
          <a:xfrm>
            <a:off x="647700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chemeClr val="bg1">
                    <a:lumMod val="65000"/>
                  </a:schemeClr>
                </a:solidFill>
                <a:latin typeface="Helvetica" pitchFamily="36" charset="0"/>
                <a:ea typeface="Helvetica" pitchFamily="36" charset="0"/>
                <a:cs typeface="Helvetica" pitchFamily="36" charset="0"/>
              </a:rPr>
              <a:t>Network Science: Graph Theory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10"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Trajan Pro"/>
                <a:ea typeface="Helvetica" pitchFamily="36" charset="0"/>
                <a:cs typeface="Trajan Pro"/>
              </a:rPr>
              <a:t>THE BRIDGES OF KONIGSBERG</a:t>
            </a:r>
            <a:endParaRPr lang="en-US" sz="2000" b="1" i="1" dirty="0">
              <a:solidFill>
                <a:schemeClr val="bg1">
                  <a:lumMod val="95000"/>
                </a:schemeClr>
              </a:solidFill>
              <a:latin typeface="Trajan Pro"/>
              <a:ea typeface="Helvetica" pitchFamily="36" charset="0"/>
              <a:cs typeface="Trajan Pro"/>
            </a:endParaRPr>
          </a:p>
        </p:txBody>
      </p:sp>
      <p:sp>
        <p:nvSpPr>
          <p:cNvPr id="12" name="Rectangle 11"/>
          <p:cNvSpPr/>
          <p:nvPr/>
        </p:nvSpPr>
        <p:spPr>
          <a:xfrm>
            <a:off x="4098925" y="202168"/>
            <a:ext cx="5108575" cy="369332"/>
          </a:xfrm>
          <a:prstGeom prst="rect">
            <a:avLst/>
          </a:prstGeom>
        </p:spPr>
        <p:txBody>
          <a:bodyPr wrap="square">
            <a:spAutoFit/>
          </a:bodyPr>
          <a:lstStyle/>
          <a:p>
            <a:r>
              <a:rPr lang="en-US" dirty="0">
                <a:solidFill>
                  <a:schemeClr val="bg1"/>
                </a:solidFill>
                <a:hlinkClick r:id="rId5"/>
              </a:rPr>
              <a:t>http://</a:t>
            </a:r>
            <a:r>
              <a:rPr lang="en-US" dirty="0" err="1">
                <a:solidFill>
                  <a:schemeClr val="bg1"/>
                </a:solidFill>
                <a:hlinkClick r:id="rId5"/>
              </a:rPr>
              <a:t>www.numericana.com/answer/graphs.htm</a:t>
            </a:r>
            <a:endParaRPr lang="en-US" dirty="0">
              <a:solidFill>
                <a:schemeClr val="bg1"/>
              </a:solidFill>
            </a:endParaRPr>
          </a:p>
        </p:txBody>
      </p:sp>
      <p:pic>
        <p:nvPicPr>
          <p:cNvPr id="22" name="Picture 21" descr="F-G-konisberg_bridge.jpg"/>
          <p:cNvPicPr>
            <a:picLocks noChangeAspect="1"/>
          </p:cNvPicPr>
          <p:nvPr/>
        </p:nvPicPr>
        <p:blipFill>
          <a:blip r:embed="rId6"/>
          <a:stretch>
            <a:fillRect/>
          </a:stretch>
        </p:blipFill>
        <p:spPr>
          <a:xfrm>
            <a:off x="564636" y="1036856"/>
            <a:ext cx="4406900" cy="2946400"/>
          </a:xfrm>
          <a:prstGeom prst="rect">
            <a:avLst/>
          </a:prstGeom>
        </p:spPr>
      </p:pic>
      <p:sp>
        <p:nvSpPr>
          <p:cNvPr id="23" name="Rectangle 6"/>
          <p:cNvSpPr>
            <a:spLocks noChangeArrowheads="1"/>
          </p:cNvSpPr>
          <p:nvPr/>
        </p:nvSpPr>
        <p:spPr bwMode="auto">
          <a:xfrm>
            <a:off x="63500" y="3805770"/>
            <a:ext cx="9144000" cy="1016000"/>
          </a:xfrm>
          <a:prstGeom prst="rect">
            <a:avLst/>
          </a:prstGeom>
          <a:noFill/>
          <a:ln w="9525">
            <a:noFill/>
            <a:miter lim="800000"/>
            <a:headEnd/>
            <a:tailEnd/>
          </a:ln>
        </p:spPr>
        <p:txBody>
          <a:bodyPr>
            <a:prstTxWarp prst="textNoShape">
              <a:avLst/>
            </a:prstTxWarp>
          </a:bodyPr>
          <a:lstStyle/>
          <a:p>
            <a:pPr marL="609600" indent="-609600">
              <a:lnSpc>
                <a:spcPct val="80000"/>
              </a:lnSpc>
              <a:spcBef>
                <a:spcPct val="20000"/>
              </a:spcBef>
            </a:pPr>
            <a:endParaRPr lang="en-US" sz="1200" dirty="0">
              <a:latin typeface="Trajan Pro"/>
              <a:cs typeface="Trajan Pro"/>
            </a:endParaRPr>
          </a:p>
          <a:p>
            <a:pPr marL="609600" indent="-609600">
              <a:lnSpc>
                <a:spcPct val="80000"/>
              </a:lnSpc>
              <a:spcBef>
                <a:spcPct val="20000"/>
              </a:spcBef>
            </a:pPr>
            <a:endParaRPr lang="en-US" sz="1200" b="1" dirty="0">
              <a:latin typeface="Trajan Pro"/>
              <a:cs typeface="Trajan Pro"/>
            </a:endParaRPr>
          </a:p>
          <a:p>
            <a:pPr marL="609600" indent="-609600">
              <a:lnSpc>
                <a:spcPct val="80000"/>
              </a:lnSpc>
              <a:spcBef>
                <a:spcPct val="20000"/>
              </a:spcBef>
            </a:pPr>
            <a:r>
              <a:rPr lang="en-US" b="1" dirty="0">
                <a:latin typeface="Trajan Pro"/>
                <a:cs typeface="Trajan Pro"/>
              </a:rPr>
              <a:t>1735</a:t>
            </a:r>
            <a:r>
              <a:rPr lang="en-US" sz="1800" dirty="0">
                <a:latin typeface="Trajan Pro"/>
                <a:cs typeface="Trajan Pro"/>
              </a:rPr>
              <a:t>:</a:t>
            </a:r>
            <a:r>
              <a:rPr lang="en-US" sz="1800" b="1" dirty="0">
                <a:latin typeface="Trajan Pro"/>
                <a:cs typeface="Trajan Pro"/>
              </a:rPr>
              <a:t> Euler’s theorem:</a:t>
            </a:r>
          </a:p>
          <a:p>
            <a:pPr marL="609600" indent="-609600">
              <a:lnSpc>
                <a:spcPct val="80000"/>
              </a:lnSpc>
              <a:spcBef>
                <a:spcPct val="20000"/>
              </a:spcBef>
            </a:pPr>
            <a:endParaRPr lang="en-US" sz="1800" b="1" dirty="0">
              <a:latin typeface="Trajan Pro"/>
              <a:cs typeface="Trajan Pro"/>
            </a:endParaRPr>
          </a:p>
          <a:p>
            <a:pPr marL="609600" indent="-609600">
              <a:lnSpc>
                <a:spcPct val="80000"/>
              </a:lnSpc>
              <a:spcBef>
                <a:spcPct val="20000"/>
              </a:spcBef>
              <a:buAutoNum type="alphaLcParenBoth"/>
            </a:pPr>
            <a:r>
              <a:rPr lang="en-US" sz="1800" dirty="0">
                <a:latin typeface="Trajan Pro"/>
                <a:cs typeface="Trajan Pro"/>
              </a:rPr>
              <a:t>If a graph has more than two nodes of odd degree, there is no path. </a:t>
            </a:r>
          </a:p>
          <a:p>
            <a:pPr marL="609600" indent="-609600">
              <a:lnSpc>
                <a:spcPct val="80000"/>
              </a:lnSpc>
              <a:spcBef>
                <a:spcPct val="20000"/>
              </a:spcBef>
              <a:buAutoNum type="alphaLcParenBoth" startAt="2"/>
            </a:pPr>
            <a:r>
              <a:rPr lang="en-US" sz="1800" dirty="0">
                <a:latin typeface="Trajan Pro"/>
                <a:cs typeface="Trajan Pro"/>
              </a:rPr>
              <a:t>If a graph is connected and has no odd degree nodes, it has at</a:t>
            </a:r>
            <a:r>
              <a:rPr lang="en-US" dirty="0">
                <a:latin typeface="Trajan Pro"/>
                <a:cs typeface="Trajan Pro"/>
              </a:rPr>
              <a:t> </a:t>
            </a:r>
            <a:r>
              <a:rPr lang="en-US" sz="1800" dirty="0">
                <a:latin typeface="Trajan Pro"/>
                <a:cs typeface="Trajan Pro"/>
              </a:rPr>
              <a:t>least one path.</a:t>
            </a:r>
          </a:p>
          <a:p>
            <a:pPr marL="609600" indent="-609600">
              <a:lnSpc>
                <a:spcPct val="80000"/>
              </a:lnSpc>
              <a:spcBef>
                <a:spcPct val="20000"/>
              </a:spcBef>
            </a:pPr>
            <a:endParaRPr lang="en-US" sz="1800" dirty="0">
              <a:latin typeface="Trajan Pro"/>
              <a:cs typeface="Trajan Pro"/>
            </a:endParaRPr>
          </a:p>
          <a:p>
            <a:pPr marL="990600" lvl="1" indent="-533400">
              <a:lnSpc>
                <a:spcPct val="80000"/>
              </a:lnSpc>
              <a:spcBef>
                <a:spcPct val="20000"/>
              </a:spcBef>
            </a:pPr>
            <a:endParaRPr lang="en-US" sz="1600" dirty="0">
              <a:latin typeface="Trajan Pro"/>
              <a:cs typeface="Trajan Pro"/>
            </a:endParaRPr>
          </a:p>
        </p:txBody>
      </p:sp>
      <p:pic>
        <p:nvPicPr>
          <p:cNvPr id="2" name="Konigsberg_bridges.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2712" y="571500"/>
            <a:ext cx="8918575" cy="4943816"/>
          </a:xfrm>
          <a:prstGeom prst="rect">
            <a:avLst/>
          </a:prstGeom>
        </p:spPr>
      </p:pic>
    </p:spTree>
    <p:extLst>
      <p:ext uri="{BB962C8B-B14F-4D97-AF65-F5344CB8AC3E}">
        <p14:creationId xmlns:p14="http://schemas.microsoft.com/office/powerpoint/2010/main" val="3136092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childTnLst>
        </p:cTn>
      </p:par>
    </p:tnLst>
    <p:bldLst>
      <p:bldP spid="12" grpId="0"/>
      <p:bldP spid="23"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1350"/>
            <a:ext cx="9144000" cy="5745163"/>
          </a:xfrm>
          <a:prstGeom prst="rect">
            <a:avLst/>
          </a:prstGeom>
          <a:noFill/>
        </p:spPr>
        <p:txBody>
          <a:bodyPr wrap="square" rtlCol="0">
            <a:spAutoFit/>
          </a:bodyPr>
          <a:lstStyle/>
          <a:p>
            <a:pPr>
              <a:lnSpc>
                <a:spcPct val="85000"/>
              </a:lnSpc>
            </a:pPr>
            <a:r>
              <a:rPr lang="en-US" dirty="0"/>
              <a:t>8. Universal resilience patterns in complex networks, Jianxi Gao, Baruch </a:t>
            </a:r>
            <a:r>
              <a:rPr lang="en-US" dirty="0" err="1"/>
              <a:t>Barzel</a:t>
            </a:r>
            <a:r>
              <a:rPr lang="en-US" dirty="0"/>
              <a:t>, Albert-</a:t>
            </a:r>
            <a:r>
              <a:rPr lang="en-US" dirty="0" err="1"/>
              <a:t>László</a:t>
            </a:r>
            <a:r>
              <a:rPr lang="en-US" dirty="0"/>
              <a:t> </a:t>
            </a:r>
            <a:r>
              <a:rPr lang="en-US" dirty="0" err="1"/>
              <a:t>Barabási</a:t>
            </a:r>
            <a:r>
              <a:rPr lang="en-US" dirty="0"/>
              <a:t>, </a:t>
            </a:r>
            <a:r>
              <a:rPr lang="en-US" i="1" dirty="0"/>
              <a:t>Nature </a:t>
            </a:r>
            <a:r>
              <a:rPr lang="en-US" b="1" dirty="0"/>
              <a:t>530</a:t>
            </a:r>
            <a:r>
              <a:rPr lang="en-US" dirty="0"/>
              <a:t>(7590):307 (2016) </a:t>
            </a:r>
          </a:p>
          <a:p>
            <a:pPr>
              <a:lnSpc>
                <a:spcPct val="85000"/>
              </a:lnSpc>
            </a:pPr>
            <a:endParaRPr lang="en-US" dirty="0"/>
          </a:p>
          <a:p>
            <a:pPr>
              <a:lnSpc>
                <a:spcPct val="85000"/>
              </a:lnSpc>
            </a:pPr>
            <a:r>
              <a:rPr lang="en-US" dirty="0"/>
              <a:t>9. Human symptoms–disease network, Human, </a:t>
            </a:r>
            <a:r>
              <a:rPr lang="en-US" dirty="0" err="1"/>
              <a:t>XueZhong</a:t>
            </a:r>
            <a:r>
              <a:rPr lang="en-US" dirty="0"/>
              <a:t> Zhou, </a:t>
            </a:r>
            <a:r>
              <a:rPr lang="en-US" dirty="0" err="1"/>
              <a:t>Jörg</a:t>
            </a:r>
            <a:r>
              <a:rPr lang="en-US" dirty="0"/>
              <a:t> </a:t>
            </a:r>
            <a:r>
              <a:rPr lang="en-US" dirty="0" err="1"/>
              <a:t>Menche</a:t>
            </a:r>
            <a:r>
              <a:rPr lang="en-US" dirty="0"/>
              <a:t>, Albert-</a:t>
            </a:r>
            <a:r>
              <a:rPr lang="en-US" dirty="0" err="1"/>
              <a:t>László</a:t>
            </a:r>
            <a:r>
              <a:rPr lang="en-US" dirty="0"/>
              <a:t> </a:t>
            </a:r>
            <a:r>
              <a:rPr lang="en-US" dirty="0" err="1"/>
              <a:t>Barabási</a:t>
            </a:r>
            <a:r>
              <a:rPr lang="en-US" dirty="0"/>
              <a:t>, Amitabh Sharma, </a:t>
            </a:r>
            <a:r>
              <a:rPr lang="en-US" i="1" dirty="0"/>
              <a:t>Nature Communications </a:t>
            </a:r>
            <a:r>
              <a:rPr lang="en-US" b="1" dirty="0"/>
              <a:t>5</a:t>
            </a:r>
            <a:r>
              <a:rPr lang="en-US" dirty="0"/>
              <a:t>(4212) (2014) </a:t>
            </a:r>
          </a:p>
          <a:p>
            <a:pPr>
              <a:lnSpc>
                <a:spcPct val="85000"/>
              </a:lnSpc>
            </a:pPr>
            <a:endParaRPr lang="en-US" dirty="0"/>
          </a:p>
          <a:p>
            <a:pPr>
              <a:lnSpc>
                <a:spcPct val="85000"/>
              </a:lnSpc>
            </a:pPr>
            <a:r>
              <a:rPr lang="en-US" dirty="0"/>
              <a:t>10. A network framework of cultural history, Maximilian </a:t>
            </a:r>
            <a:r>
              <a:rPr lang="en-US" dirty="0" err="1"/>
              <a:t>Schich</a:t>
            </a:r>
            <a:r>
              <a:rPr lang="en-US" dirty="0"/>
              <a:t>, </a:t>
            </a:r>
            <a:r>
              <a:rPr lang="en-US" dirty="0" err="1"/>
              <a:t>Chaoming</a:t>
            </a:r>
            <a:r>
              <a:rPr lang="en-US" dirty="0"/>
              <a:t> Song, Yong-</a:t>
            </a:r>
            <a:r>
              <a:rPr lang="en-US" dirty="0" err="1"/>
              <a:t>Yeol</a:t>
            </a:r>
            <a:r>
              <a:rPr lang="en-US" dirty="0"/>
              <a:t> </a:t>
            </a:r>
            <a:r>
              <a:rPr lang="en-US" dirty="0" err="1"/>
              <a:t>Ahn</a:t>
            </a:r>
            <a:r>
              <a:rPr lang="en-US" dirty="0"/>
              <a:t>, Alexander </a:t>
            </a:r>
            <a:r>
              <a:rPr lang="en-US" dirty="0" err="1"/>
              <a:t>Mirsky</a:t>
            </a:r>
            <a:r>
              <a:rPr lang="en-US" dirty="0"/>
              <a:t>, Mauro Martino, Albert-</a:t>
            </a:r>
            <a:r>
              <a:rPr lang="en-US" dirty="0" err="1"/>
              <a:t>László</a:t>
            </a:r>
            <a:r>
              <a:rPr lang="en-US" dirty="0"/>
              <a:t> </a:t>
            </a:r>
            <a:r>
              <a:rPr lang="en-US" dirty="0" err="1"/>
              <a:t>Barabási</a:t>
            </a:r>
            <a:r>
              <a:rPr lang="en-US" dirty="0"/>
              <a:t>, </a:t>
            </a:r>
            <a:r>
              <a:rPr lang="en-US" i="1" dirty="0"/>
              <a:t>Science </a:t>
            </a:r>
            <a:r>
              <a:rPr lang="en-US" b="1" dirty="0"/>
              <a:t>345 </a:t>
            </a:r>
            <a:r>
              <a:rPr lang="en-US" dirty="0"/>
              <a:t>(6196):558-562 (2014) </a:t>
            </a:r>
          </a:p>
          <a:p>
            <a:pPr>
              <a:lnSpc>
                <a:spcPct val="85000"/>
              </a:lnSpc>
            </a:pPr>
            <a:endParaRPr lang="en-US" dirty="0"/>
          </a:p>
          <a:p>
            <a:pPr>
              <a:lnSpc>
                <a:spcPct val="85000"/>
              </a:lnSpc>
            </a:pPr>
            <a:r>
              <a:rPr lang="en-US" dirty="0"/>
              <a:t>11. Quantifying Long-Term Scientific Impact, Dashun Wang, </a:t>
            </a:r>
            <a:r>
              <a:rPr lang="en-US" dirty="0" err="1"/>
              <a:t>Chaoming</a:t>
            </a:r>
            <a:r>
              <a:rPr lang="en-US" dirty="0"/>
              <a:t> Song, Albert-</a:t>
            </a:r>
            <a:r>
              <a:rPr lang="en-US" dirty="0" err="1"/>
              <a:t>László</a:t>
            </a:r>
            <a:r>
              <a:rPr lang="en-US" dirty="0"/>
              <a:t> </a:t>
            </a:r>
            <a:r>
              <a:rPr lang="en-US" dirty="0" err="1"/>
              <a:t>Barabási</a:t>
            </a:r>
            <a:r>
              <a:rPr lang="en-US" dirty="0"/>
              <a:t>, </a:t>
            </a:r>
            <a:r>
              <a:rPr lang="en-US" i="1" dirty="0"/>
              <a:t>Science </a:t>
            </a:r>
            <a:r>
              <a:rPr lang="en-US" b="1" dirty="0"/>
              <a:t>342 </a:t>
            </a:r>
            <a:r>
              <a:rPr lang="en-US" dirty="0"/>
              <a:t>(6154):127-132 (2013) </a:t>
            </a:r>
          </a:p>
          <a:p>
            <a:pPr>
              <a:lnSpc>
                <a:spcPct val="85000"/>
              </a:lnSpc>
            </a:pPr>
            <a:endParaRPr lang="en-US" dirty="0"/>
          </a:p>
          <a:p>
            <a:pPr>
              <a:lnSpc>
                <a:spcPct val="85000"/>
              </a:lnSpc>
            </a:pPr>
            <a:r>
              <a:rPr lang="en-US" dirty="0"/>
              <a:t>12. A universal model for mobility and migration patterns, Filippo </a:t>
            </a:r>
            <a:r>
              <a:rPr lang="en-US" dirty="0" err="1"/>
              <a:t>Simini</a:t>
            </a:r>
            <a:r>
              <a:rPr lang="en-US" dirty="0"/>
              <a:t>, Marta C. González, Amos </a:t>
            </a:r>
            <a:r>
              <a:rPr lang="en-US" dirty="0" err="1"/>
              <a:t>Maritan</a:t>
            </a:r>
            <a:r>
              <a:rPr lang="en-US" dirty="0"/>
              <a:t>, Albert-</a:t>
            </a:r>
            <a:r>
              <a:rPr lang="en-US" dirty="0" err="1"/>
              <a:t>László</a:t>
            </a:r>
            <a:r>
              <a:rPr lang="en-US" dirty="0"/>
              <a:t> </a:t>
            </a:r>
            <a:r>
              <a:rPr lang="en-US" dirty="0" err="1"/>
              <a:t>Barabási</a:t>
            </a:r>
            <a:r>
              <a:rPr lang="en-US" dirty="0"/>
              <a:t>, </a:t>
            </a:r>
            <a:r>
              <a:rPr lang="en-US" i="1" dirty="0"/>
              <a:t>Nature </a:t>
            </a:r>
            <a:r>
              <a:rPr lang="en-US" b="1" dirty="0"/>
              <a:t>484</a:t>
            </a:r>
            <a:r>
              <a:rPr lang="en-US" dirty="0"/>
              <a:t>:96–100 (2012) </a:t>
            </a:r>
          </a:p>
          <a:p>
            <a:pPr>
              <a:lnSpc>
                <a:spcPct val="85000"/>
              </a:lnSpc>
            </a:pPr>
            <a:endParaRPr lang="en-US" dirty="0"/>
          </a:p>
          <a:p>
            <a:pPr>
              <a:lnSpc>
                <a:spcPct val="85000"/>
              </a:lnSpc>
            </a:pPr>
            <a:r>
              <a:rPr lang="en-US" dirty="0"/>
              <a:t>13. Controllability of complex networks, Yang-Yu Liu, Jean-Jacques </a:t>
            </a:r>
            <a:r>
              <a:rPr lang="en-US" dirty="0" err="1"/>
              <a:t>Slotine</a:t>
            </a:r>
            <a:r>
              <a:rPr lang="en-US" dirty="0"/>
              <a:t>, Albert-László Barabási, </a:t>
            </a:r>
            <a:r>
              <a:rPr lang="en-US" i="1" dirty="0"/>
              <a:t>Nature </a:t>
            </a:r>
            <a:r>
              <a:rPr lang="en-US" b="1" dirty="0"/>
              <a:t>473</a:t>
            </a:r>
            <a:r>
              <a:rPr lang="en-US" dirty="0"/>
              <a:t>:167–173 (2011) </a:t>
            </a:r>
          </a:p>
          <a:p>
            <a:pPr>
              <a:lnSpc>
                <a:spcPct val="85000"/>
              </a:lnSpc>
            </a:pPr>
            <a:endParaRPr lang="en-US" dirty="0"/>
          </a:p>
          <a:p>
            <a:pPr>
              <a:lnSpc>
                <a:spcPct val="85000"/>
              </a:lnSpc>
            </a:pPr>
            <a:r>
              <a:rPr lang="en-US" dirty="0"/>
              <a:t>14. Limits of Human Mobility, </a:t>
            </a:r>
            <a:r>
              <a:rPr lang="en-US" dirty="0" err="1"/>
              <a:t>Chaoming</a:t>
            </a:r>
            <a:r>
              <a:rPr lang="en-US" dirty="0"/>
              <a:t> Song, </a:t>
            </a:r>
            <a:r>
              <a:rPr lang="en-US" dirty="0" err="1"/>
              <a:t>Zehui</a:t>
            </a:r>
            <a:r>
              <a:rPr lang="en-US" dirty="0"/>
              <a:t> Qu, Nicholas </a:t>
            </a:r>
            <a:r>
              <a:rPr lang="en-US" dirty="0" err="1"/>
              <a:t>Blumm</a:t>
            </a:r>
            <a:r>
              <a:rPr lang="en-US" dirty="0"/>
              <a:t>, Albert-László Barabási1, </a:t>
            </a:r>
            <a:r>
              <a:rPr lang="en-US" i="1" dirty="0"/>
              <a:t>Science </a:t>
            </a:r>
            <a:r>
              <a:rPr lang="en-US" b="1" dirty="0"/>
              <a:t>327</a:t>
            </a:r>
            <a:r>
              <a:rPr lang="en-US" dirty="0"/>
              <a:t>(5968):1018-1021 (2010) </a:t>
            </a:r>
          </a:p>
          <a:p>
            <a:pPr>
              <a:lnSpc>
                <a:spcPct val="85000"/>
              </a:lnSpc>
            </a:pPr>
            <a:endParaRPr lang="en-US" dirty="0"/>
          </a:p>
          <a:p>
            <a:pPr>
              <a:lnSpc>
                <a:spcPct val="85000"/>
              </a:lnSpc>
            </a:pPr>
            <a:r>
              <a:rPr lang="en-US" dirty="0"/>
              <a:t>15. Understanding individual human mobility patterns, Marta C  Gonzalez, Cesar A Hidalgo, Albert-Laszlo </a:t>
            </a:r>
            <a:r>
              <a:rPr lang="en-US" dirty="0" err="1"/>
              <a:t>Barabasi</a:t>
            </a:r>
            <a:r>
              <a:rPr lang="en-US" dirty="0"/>
              <a:t>, </a:t>
            </a:r>
            <a:r>
              <a:rPr lang="en-US" i="1" dirty="0"/>
              <a:t>Nature</a:t>
            </a:r>
            <a:r>
              <a:rPr lang="en-US" dirty="0"/>
              <a:t>, </a:t>
            </a:r>
            <a:r>
              <a:rPr lang="en-US" b="1" dirty="0"/>
              <a:t>453 </a:t>
            </a:r>
            <a:r>
              <a:rPr lang="en-US" dirty="0"/>
              <a:t>(7196):779—782 (2008)</a:t>
            </a:r>
          </a:p>
          <a:p>
            <a:pPr>
              <a:lnSpc>
                <a:spcPct val="85000"/>
              </a:lnSpc>
            </a:pPr>
            <a:endParaRPr lang="en-US" dirty="0"/>
          </a:p>
        </p:txBody>
      </p:sp>
    </p:spTree>
    <p:extLst>
      <p:ext uri="{BB962C8B-B14F-4D97-AF65-F5344CB8AC3E}">
        <p14:creationId xmlns:p14="http://schemas.microsoft.com/office/powerpoint/2010/main" val="3018484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185024"/>
            <a:ext cx="9144000" cy="1446550"/>
          </a:xfrm>
          <a:prstGeom prst="rect">
            <a:avLst/>
          </a:prstGeom>
          <a:noFill/>
        </p:spPr>
        <p:txBody>
          <a:bodyPr wrap="square" rtlCol="0">
            <a:spAutoFit/>
          </a:bodyPr>
          <a:lstStyle/>
          <a:p>
            <a:pPr algn="ctr"/>
            <a:r>
              <a:rPr lang="en-US" sz="4400" dirty="0">
                <a:latin typeface="Trajan Pro"/>
                <a:cs typeface="Trajan Pro"/>
              </a:rPr>
              <a:t>Networks and graphs</a:t>
            </a:r>
          </a:p>
          <a:p>
            <a:pPr algn="ctr"/>
            <a:endParaRPr lang="hu-HU" sz="4400" b="1" dirty="0">
              <a:solidFill>
                <a:srgbClr val="FF0000"/>
              </a:solidFill>
              <a:latin typeface="Helvetica"/>
              <a:cs typeface="Helvetica"/>
            </a:endParaRPr>
          </a:p>
        </p:txBody>
      </p:sp>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Trajan Pro"/>
                <a:ea typeface="Helvetica" pitchFamily="36" charset="0"/>
                <a:cs typeface="Trajan Pro"/>
              </a:rPr>
              <a:t>Section 2					</a:t>
            </a:r>
            <a:endParaRPr lang="en-US" sz="1600" dirty="0">
              <a:solidFill>
                <a:srgbClr val="FFFFFF"/>
              </a:solidFill>
              <a:latin typeface="Trajan Pro"/>
              <a:cs typeface="Trajan Pro"/>
            </a:endParaRPr>
          </a:p>
          <a:p>
            <a:pPr>
              <a:spcBef>
                <a:spcPct val="20000"/>
              </a:spcBef>
            </a:pPr>
            <a:endParaRPr lang="en-US" sz="1600" dirty="0">
              <a:solidFill>
                <a:srgbClr val="FFFFFF"/>
              </a:solidFill>
            </a:endParaRPr>
          </a:p>
          <a:p>
            <a:pPr lvl="0">
              <a:spcBef>
                <a:spcPct val="20000"/>
              </a:spcBef>
            </a:pPr>
            <a:endParaRPr lang="en-US" sz="1600" b="1" dirty="0">
              <a:solidFill>
                <a:srgbClr val="FFFFFF"/>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COMPONENTS OF A COMPLEX SYSTEM</a:t>
            </a:r>
          </a:p>
        </p:txBody>
      </p:sp>
      <p:sp>
        <p:nvSpPr>
          <p:cNvPr id="8" name="TextBox 3"/>
          <p:cNvSpPr txBox="1">
            <a:spLocks noChangeArrowheads="1"/>
          </p:cNvSpPr>
          <p:nvPr/>
        </p:nvSpPr>
        <p:spPr bwMode="auto">
          <a:xfrm>
            <a:off x="647700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chemeClr val="bg1">
                    <a:lumMod val="65000"/>
                  </a:schemeClr>
                </a:solidFill>
                <a:latin typeface="Helvetica" pitchFamily="36" charset="0"/>
                <a:ea typeface="Helvetica" pitchFamily="36" charset="0"/>
                <a:cs typeface="Helvetica" pitchFamily="36" charset="0"/>
              </a:rPr>
              <a:t>Network Science: Graph Theory </a:t>
            </a:r>
            <a:endParaRPr lang="en-US" sz="600" i="1" dirty="0">
              <a:solidFill>
                <a:schemeClr val="bg1">
                  <a:lumMod val="65000"/>
                </a:schemeClr>
              </a:solidFill>
              <a:latin typeface="Helvetica" pitchFamily="36" charset="0"/>
              <a:ea typeface="Helvetica" pitchFamily="36" charset="0"/>
              <a:cs typeface="Helvetica" pitchFamily="36" charset="0"/>
            </a:endParaRPr>
          </a:p>
        </p:txBody>
      </p:sp>
      <p:grpSp>
        <p:nvGrpSpPr>
          <p:cNvPr id="46" name="Group 45"/>
          <p:cNvGrpSpPr/>
          <p:nvPr/>
        </p:nvGrpSpPr>
        <p:grpSpPr>
          <a:xfrm>
            <a:off x="2057400" y="1104900"/>
            <a:ext cx="4797778" cy="1799167"/>
            <a:chOff x="2057400" y="1104900"/>
            <a:chExt cx="4797778" cy="1799167"/>
          </a:xfrm>
        </p:grpSpPr>
        <p:sp>
          <p:nvSpPr>
            <p:cNvPr id="9" name="Oval 8"/>
            <p:cNvSpPr/>
            <p:nvPr/>
          </p:nvSpPr>
          <p:spPr>
            <a:xfrm>
              <a:off x="2057400" y="1371443"/>
              <a:ext cx="266543" cy="26654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3123573" y="2504252"/>
              <a:ext cx="266543" cy="26654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590024" y="1104900"/>
              <a:ext cx="266543" cy="26654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856567" y="1904530"/>
              <a:ext cx="266543" cy="26654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589561" y="1771258"/>
              <a:ext cx="266543" cy="26654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988913" y="1104900"/>
              <a:ext cx="266543" cy="26654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588635" y="1904530"/>
              <a:ext cx="266543" cy="26654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5189283" y="2637524"/>
              <a:ext cx="266543" cy="26654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2284909" y="1332407"/>
            <a:ext cx="4303726" cy="1344152"/>
            <a:chOff x="2284909" y="1332407"/>
            <a:chExt cx="4303726" cy="1344152"/>
          </a:xfrm>
        </p:grpSpPr>
        <p:cxnSp>
          <p:nvCxnSpPr>
            <p:cNvPr id="21" name="Straight Connector 20"/>
            <p:cNvCxnSpPr>
              <a:stCxn id="9" idx="5"/>
              <a:endCxn id="10" idx="1"/>
            </p:cNvCxnSpPr>
            <p:nvPr/>
          </p:nvCxnSpPr>
          <p:spPr>
            <a:xfrm rot="16200000" flipH="1">
              <a:off x="2251591" y="1632270"/>
              <a:ext cx="944334" cy="87769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10" idx="7"/>
              <a:endCxn id="13" idx="3"/>
            </p:cNvCxnSpPr>
            <p:nvPr/>
          </p:nvCxnSpPr>
          <p:spPr>
            <a:xfrm rot="5400000" flipH="1" flipV="1">
              <a:off x="3417717" y="2065403"/>
              <a:ext cx="411248" cy="54451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2" idx="5"/>
              <a:endCxn id="13" idx="0"/>
            </p:cNvCxnSpPr>
            <p:nvPr/>
          </p:nvCxnSpPr>
          <p:spPr>
            <a:xfrm rot="16200000" flipH="1">
              <a:off x="3617625" y="1532315"/>
              <a:ext cx="572121" cy="17230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12" idx="3"/>
              <a:endCxn id="10" idx="7"/>
            </p:cNvCxnSpPr>
            <p:nvPr/>
          </p:nvCxnSpPr>
          <p:spPr>
            <a:xfrm rot="5400000">
              <a:off x="2884631" y="1798860"/>
              <a:ext cx="1210878" cy="27797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13" idx="6"/>
              <a:endCxn id="14" idx="2"/>
            </p:cNvCxnSpPr>
            <p:nvPr/>
          </p:nvCxnSpPr>
          <p:spPr>
            <a:xfrm flipV="1">
              <a:off x="4123110" y="1904530"/>
              <a:ext cx="466451" cy="13327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4" idx="7"/>
              <a:endCxn id="15" idx="3"/>
            </p:cNvCxnSpPr>
            <p:nvPr/>
          </p:nvCxnSpPr>
          <p:spPr>
            <a:xfrm rot="5400000" flipH="1" flipV="1">
              <a:off x="5183566" y="965912"/>
              <a:ext cx="477884" cy="121087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3" idx="5"/>
              <a:endCxn id="17" idx="1"/>
            </p:cNvCxnSpPr>
            <p:nvPr/>
          </p:nvCxnSpPr>
          <p:spPr>
            <a:xfrm rot="16200000" flipH="1">
              <a:off x="4383937" y="1832178"/>
              <a:ext cx="544520" cy="11442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4" idx="6"/>
              <a:endCxn id="16" idx="2"/>
            </p:cNvCxnSpPr>
            <p:nvPr/>
          </p:nvCxnSpPr>
          <p:spPr>
            <a:xfrm>
              <a:off x="4856104" y="1904530"/>
              <a:ext cx="1732531" cy="13327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7" name="Rectangle 2"/>
          <p:cNvSpPr>
            <a:spLocks/>
          </p:cNvSpPr>
          <p:nvPr/>
        </p:nvSpPr>
        <p:spPr bwMode="auto">
          <a:xfrm>
            <a:off x="2606719" y="3086100"/>
            <a:ext cx="3981857" cy="707886"/>
          </a:xfrm>
          <a:prstGeom prst="rect">
            <a:avLst/>
          </a:prstGeom>
          <a:noFill/>
          <a:ln w="12700">
            <a:noFill/>
            <a:miter lim="800000"/>
            <a:headEnd/>
            <a:tailEnd/>
          </a:ln>
        </p:spPr>
        <p:txBody>
          <a:bodyPr wrap="none" lIns="0" tIns="0" rIns="31748" bIns="0">
            <a:prstTxWarp prst="textNoShape">
              <a:avLst/>
            </a:prstTxWarp>
            <a:spAutoFit/>
          </a:bodyPr>
          <a:lstStyle/>
          <a:p>
            <a:pPr marL="31253"/>
            <a:endParaRPr lang="en-US" sz="2400" dirty="0">
              <a:solidFill>
                <a:srgbClr val="000000"/>
              </a:solidFill>
              <a:latin typeface="Trebuchet MS" pitchFamily="-112" charset="0"/>
              <a:ea typeface="Trebuchet MS" pitchFamily="-112" charset="0"/>
              <a:cs typeface="Trebuchet MS" pitchFamily="-112" charset="0"/>
              <a:sym typeface="Trebuchet MS" pitchFamily="-112" charset="0"/>
            </a:endParaRPr>
          </a:p>
          <a:p>
            <a:pPr marL="31253">
              <a:buClr>
                <a:srgbClr val="CC0000"/>
              </a:buClr>
              <a:buSzPct val="100000"/>
              <a:buFont typeface="Wingdings" pitchFamily="-112" charset="2"/>
              <a:buChar char="§"/>
            </a:pPr>
            <a:r>
              <a:rPr lang="en-US" sz="1600" dirty="0">
                <a:solidFill>
                  <a:srgbClr val="000000"/>
                </a:solidFill>
                <a:latin typeface="Helvetica"/>
                <a:ea typeface="Trebuchet MS" pitchFamily="-112" charset="0"/>
                <a:cs typeface="Helvetica"/>
                <a:sym typeface="Trebuchet MS" pitchFamily="-112" charset="0"/>
              </a:rPr>
              <a:t> </a:t>
            </a:r>
            <a:r>
              <a:rPr lang="en-US" sz="1600" b="1" dirty="0">
                <a:solidFill>
                  <a:srgbClr val="000000"/>
                </a:solidFill>
                <a:latin typeface="Helvetica"/>
                <a:ea typeface="Trebuchet MS" pitchFamily="-112" charset="0"/>
                <a:cs typeface="Helvetica"/>
                <a:sym typeface="Trebuchet MS" pitchFamily="-112" charset="0"/>
              </a:rPr>
              <a:t>components</a:t>
            </a:r>
            <a:r>
              <a:rPr lang="en-US" sz="1600" dirty="0">
                <a:solidFill>
                  <a:srgbClr val="000000"/>
                </a:solidFill>
                <a:latin typeface="Helvetica"/>
                <a:ea typeface="Trebuchet MS" pitchFamily="-112" charset="0"/>
                <a:cs typeface="Helvetica"/>
                <a:sym typeface="Trebuchet MS" pitchFamily="-112" charset="0"/>
              </a:rPr>
              <a:t>: nodes, vertices		  </a:t>
            </a:r>
            <a:r>
              <a:rPr lang="en-US" sz="2200" dirty="0">
                <a:solidFill>
                  <a:srgbClr val="000000"/>
                </a:solidFill>
                <a:latin typeface="Helvetica"/>
                <a:ea typeface="Trebuchet MS" pitchFamily="-112" charset="0"/>
                <a:cs typeface="Helvetica"/>
                <a:sym typeface="Trebuchet MS" pitchFamily="-112" charset="0"/>
              </a:rPr>
              <a:t>N</a:t>
            </a:r>
          </a:p>
        </p:txBody>
      </p:sp>
      <p:sp>
        <p:nvSpPr>
          <p:cNvPr id="49" name="Rectangle 21"/>
          <p:cNvSpPr>
            <a:spLocks/>
          </p:cNvSpPr>
          <p:nvPr/>
        </p:nvSpPr>
        <p:spPr bwMode="auto">
          <a:xfrm>
            <a:off x="2587483" y="3742966"/>
            <a:ext cx="4033153" cy="723275"/>
          </a:xfrm>
          <a:prstGeom prst="rect">
            <a:avLst/>
          </a:prstGeom>
          <a:noFill/>
          <a:ln w="12700">
            <a:noFill/>
            <a:miter lim="800000"/>
            <a:headEnd/>
            <a:tailEnd/>
          </a:ln>
        </p:spPr>
        <p:txBody>
          <a:bodyPr wrap="none" lIns="0" tIns="0" rIns="31748" bIns="0">
            <a:prstTxWarp prst="textNoShape">
              <a:avLst/>
            </a:prstTxWarp>
            <a:spAutoFit/>
          </a:bodyPr>
          <a:lstStyle/>
          <a:p>
            <a:pPr marL="31253"/>
            <a:endParaRPr lang="en-US" sz="2400" dirty="0">
              <a:solidFill>
                <a:srgbClr val="000000"/>
              </a:solidFill>
              <a:latin typeface="Trebuchet MS" pitchFamily="-112" charset="0"/>
              <a:ea typeface="Trebuchet MS" pitchFamily="-112" charset="0"/>
              <a:cs typeface="Trebuchet MS" pitchFamily="-112" charset="0"/>
              <a:sym typeface="Trebuchet MS" pitchFamily="-112" charset="0"/>
            </a:endParaRPr>
          </a:p>
          <a:p>
            <a:pPr marL="31253">
              <a:buClr>
                <a:srgbClr val="CC0000"/>
              </a:buClr>
              <a:buSzPct val="100000"/>
              <a:buFont typeface="Wingdings" pitchFamily="-112" charset="2"/>
              <a:buChar char="§"/>
            </a:pPr>
            <a:r>
              <a:rPr lang="en-US" sz="1600" dirty="0">
                <a:solidFill>
                  <a:srgbClr val="000000"/>
                </a:solidFill>
                <a:latin typeface="Helvetica"/>
                <a:ea typeface="Trebuchet MS" pitchFamily="-112" charset="0"/>
                <a:cs typeface="Helvetica"/>
                <a:sym typeface="Trebuchet MS" pitchFamily="-112" charset="0"/>
              </a:rPr>
              <a:t> </a:t>
            </a:r>
            <a:r>
              <a:rPr lang="en-US" sz="1600" b="1" dirty="0">
                <a:solidFill>
                  <a:srgbClr val="000000"/>
                </a:solidFill>
                <a:latin typeface="Helvetica"/>
                <a:ea typeface="Trebuchet MS" pitchFamily="-112" charset="0"/>
                <a:cs typeface="Helvetica"/>
                <a:sym typeface="Trebuchet MS" pitchFamily="-112" charset="0"/>
              </a:rPr>
              <a:t>interactions</a:t>
            </a:r>
            <a:r>
              <a:rPr lang="en-US" sz="1600" dirty="0">
                <a:solidFill>
                  <a:srgbClr val="000000"/>
                </a:solidFill>
                <a:latin typeface="Helvetica"/>
                <a:ea typeface="Trebuchet MS" pitchFamily="-112" charset="0"/>
                <a:cs typeface="Helvetica"/>
                <a:sym typeface="Trebuchet MS" pitchFamily="-112" charset="0"/>
              </a:rPr>
              <a:t>:  links, edges			   </a:t>
            </a:r>
            <a:r>
              <a:rPr lang="en-US" sz="2200" dirty="0">
                <a:solidFill>
                  <a:srgbClr val="000000"/>
                </a:solidFill>
                <a:latin typeface="Helvetica"/>
                <a:ea typeface="Trebuchet MS" pitchFamily="-112" charset="0"/>
                <a:cs typeface="Helvetica"/>
                <a:sym typeface="Trebuchet MS" pitchFamily="-112" charset="0"/>
              </a:rPr>
              <a:t>L</a:t>
            </a:r>
          </a:p>
        </p:txBody>
      </p:sp>
      <p:sp>
        <p:nvSpPr>
          <p:cNvPr id="50" name="Rectangle 21"/>
          <p:cNvSpPr>
            <a:spLocks/>
          </p:cNvSpPr>
          <p:nvPr/>
        </p:nvSpPr>
        <p:spPr bwMode="auto">
          <a:xfrm>
            <a:off x="2590800" y="4451747"/>
            <a:ext cx="4328106" cy="723275"/>
          </a:xfrm>
          <a:prstGeom prst="rect">
            <a:avLst/>
          </a:prstGeom>
          <a:noFill/>
          <a:ln w="12700">
            <a:noFill/>
            <a:miter lim="800000"/>
            <a:headEnd/>
            <a:tailEnd/>
          </a:ln>
        </p:spPr>
        <p:txBody>
          <a:bodyPr wrap="none" lIns="0" tIns="0" rIns="31748" bIns="0">
            <a:prstTxWarp prst="textNoShape">
              <a:avLst/>
            </a:prstTxWarp>
            <a:spAutoFit/>
          </a:bodyPr>
          <a:lstStyle/>
          <a:p>
            <a:pPr marL="31253"/>
            <a:endParaRPr lang="en-US" sz="2400" dirty="0">
              <a:solidFill>
                <a:srgbClr val="000000"/>
              </a:solidFill>
              <a:latin typeface="Trebuchet MS" pitchFamily="-112" charset="0"/>
              <a:ea typeface="Trebuchet MS" pitchFamily="-112" charset="0"/>
              <a:cs typeface="Trebuchet MS" pitchFamily="-112" charset="0"/>
              <a:sym typeface="Trebuchet MS" pitchFamily="-112" charset="0"/>
            </a:endParaRPr>
          </a:p>
          <a:p>
            <a:pPr marL="31253">
              <a:buClr>
                <a:srgbClr val="CC0000"/>
              </a:buClr>
              <a:buSzPct val="100000"/>
              <a:buFont typeface="Wingdings" pitchFamily="-112" charset="2"/>
              <a:buChar char="§"/>
            </a:pPr>
            <a:r>
              <a:rPr lang="en-US" sz="1600" dirty="0">
                <a:solidFill>
                  <a:srgbClr val="000000"/>
                </a:solidFill>
                <a:latin typeface="Helvetica"/>
                <a:ea typeface="Trebuchet MS" pitchFamily="-112" charset="0"/>
                <a:cs typeface="Helvetica"/>
                <a:sym typeface="Trebuchet MS" pitchFamily="-112" charset="0"/>
              </a:rPr>
              <a:t> </a:t>
            </a:r>
            <a:r>
              <a:rPr lang="en-US" sz="1600" b="1" dirty="0">
                <a:solidFill>
                  <a:srgbClr val="000000"/>
                </a:solidFill>
                <a:latin typeface="Helvetica"/>
                <a:ea typeface="Trebuchet MS" pitchFamily="-112" charset="0"/>
                <a:cs typeface="Helvetica"/>
                <a:sym typeface="Trebuchet MS" pitchFamily="-112" charset="0"/>
              </a:rPr>
              <a:t>system</a:t>
            </a:r>
            <a:r>
              <a:rPr lang="en-US" sz="1600" dirty="0">
                <a:solidFill>
                  <a:srgbClr val="000000"/>
                </a:solidFill>
                <a:latin typeface="Helvetica"/>
                <a:ea typeface="Trebuchet MS" pitchFamily="-112" charset="0"/>
                <a:cs typeface="Helvetica"/>
                <a:sym typeface="Trebuchet MS" pitchFamily="-112" charset="0"/>
              </a:rPr>
              <a:t>:  	  network, graph		</a:t>
            </a:r>
            <a:r>
              <a:rPr lang="en-US" sz="2200" dirty="0">
                <a:solidFill>
                  <a:srgbClr val="000000"/>
                </a:solidFill>
                <a:latin typeface="Helvetica"/>
                <a:ea typeface="Trebuchet MS" pitchFamily="-112" charset="0"/>
                <a:cs typeface="Helvetica"/>
                <a:sym typeface="Trebuchet MS" pitchFamily="-112" charset="0"/>
              </a:rPr>
              <a:t>(N,L)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edge">
                                      <p:cBhvr>
                                        <p:cTn id="7" dur="2000"/>
                                        <p:tgtEl>
                                          <p:spTgt spid="46"/>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499"/>
                                          </p:stCondLst>
                                        </p:cTn>
                                        <p:tgtEl>
                                          <p:spTgt spid="4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autoUpdateAnimBg="0"/>
      <p:bldP spid="50"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157984"/>
            <a:ext cx="9144000" cy="274320"/>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3771900"/>
            <a:ext cx="9144000" cy="274320"/>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52400" y="767119"/>
            <a:ext cx="8839200" cy="4585870"/>
          </a:xfrm>
          <a:prstGeom prst="rect">
            <a:avLst/>
          </a:prstGeom>
          <a:noFill/>
        </p:spPr>
        <p:txBody>
          <a:bodyPr wrap="square" rtlCol="0">
            <a:spAutoFit/>
          </a:bodyPr>
          <a:lstStyle/>
          <a:p>
            <a:r>
              <a:rPr lang="en-US" sz="2400" b="1" i="1" dirty="0">
                <a:latin typeface="Helvetica"/>
                <a:cs typeface="Helvetica"/>
              </a:rPr>
              <a:t>network</a:t>
            </a:r>
            <a:r>
              <a:rPr lang="en-US" sz="2400" dirty="0">
                <a:latin typeface="Helvetica"/>
                <a:cs typeface="Helvetica"/>
              </a:rPr>
              <a:t> often refers to real systems</a:t>
            </a:r>
          </a:p>
          <a:p>
            <a:pPr>
              <a:buFont typeface="Arial"/>
              <a:buChar char="•"/>
            </a:pPr>
            <a:r>
              <a:rPr lang="en-US" sz="1600" dirty="0">
                <a:latin typeface="Helvetica"/>
                <a:cs typeface="Helvetica"/>
              </a:rPr>
              <a:t>www, </a:t>
            </a:r>
          </a:p>
          <a:p>
            <a:pPr>
              <a:buFont typeface="Arial"/>
              <a:buChar char="•"/>
            </a:pPr>
            <a:r>
              <a:rPr lang="en-US" sz="1600" dirty="0">
                <a:latin typeface="Helvetica"/>
                <a:cs typeface="Helvetica"/>
              </a:rPr>
              <a:t>social network</a:t>
            </a:r>
          </a:p>
          <a:p>
            <a:pPr>
              <a:buFont typeface="Arial"/>
              <a:buChar char="•"/>
            </a:pPr>
            <a:r>
              <a:rPr lang="en-US" sz="1600" dirty="0">
                <a:latin typeface="Helvetica"/>
                <a:cs typeface="Helvetica"/>
              </a:rPr>
              <a:t>metabolic network. </a:t>
            </a:r>
          </a:p>
          <a:p>
            <a:endParaRPr lang="en-US" sz="1600" dirty="0">
              <a:latin typeface="Helvetica"/>
              <a:cs typeface="Helvetica"/>
            </a:endParaRPr>
          </a:p>
          <a:p>
            <a:r>
              <a:rPr lang="en-US" sz="1600" dirty="0">
                <a:solidFill>
                  <a:srgbClr val="800000"/>
                </a:solidFill>
                <a:latin typeface="Helvetica"/>
                <a:cs typeface="Helvetica"/>
              </a:rPr>
              <a:t>Language: (Network, node, link)</a:t>
            </a:r>
          </a:p>
          <a:p>
            <a:endParaRPr lang="en-US" dirty="0">
              <a:latin typeface="Helvetica"/>
              <a:cs typeface="Helvetica"/>
            </a:endParaRPr>
          </a:p>
          <a:p>
            <a:r>
              <a:rPr lang="en-US" sz="2400" b="1" i="1" dirty="0">
                <a:latin typeface="Helvetica"/>
                <a:cs typeface="Helvetica"/>
              </a:rPr>
              <a:t>graph</a:t>
            </a:r>
            <a:r>
              <a:rPr lang="en-US" sz="2400" dirty="0">
                <a:latin typeface="Helvetica"/>
                <a:cs typeface="Helvetica"/>
              </a:rPr>
              <a:t>: mathematical representation of a network</a:t>
            </a:r>
          </a:p>
          <a:p>
            <a:pPr>
              <a:buFont typeface="Arial"/>
              <a:buChar char="•"/>
            </a:pPr>
            <a:r>
              <a:rPr lang="en-US" sz="1600" dirty="0">
                <a:latin typeface="Helvetica"/>
                <a:cs typeface="Helvetica"/>
              </a:rPr>
              <a:t>web graph, </a:t>
            </a:r>
          </a:p>
          <a:p>
            <a:pPr>
              <a:buFont typeface="Arial"/>
              <a:buChar char="•"/>
            </a:pPr>
            <a:r>
              <a:rPr lang="en-US" sz="1600" dirty="0">
                <a:latin typeface="Helvetica"/>
                <a:cs typeface="Helvetica"/>
              </a:rPr>
              <a:t>social graph </a:t>
            </a:r>
            <a:r>
              <a:rPr lang="en-US" sz="1200" dirty="0">
                <a:latin typeface="Helvetica"/>
                <a:cs typeface="Helvetica"/>
              </a:rPr>
              <a:t>(a </a:t>
            </a:r>
            <a:r>
              <a:rPr lang="en-US" sz="1200" dirty="0" err="1">
                <a:latin typeface="Helvetica"/>
                <a:cs typeface="Helvetica"/>
              </a:rPr>
              <a:t>Facebook</a:t>
            </a:r>
            <a:r>
              <a:rPr lang="en-US" sz="1200" dirty="0">
                <a:latin typeface="Helvetica"/>
                <a:cs typeface="Helvetica"/>
              </a:rPr>
              <a:t> term)</a:t>
            </a:r>
          </a:p>
          <a:p>
            <a:pPr lvl="0"/>
            <a:r>
              <a:rPr lang="en-US" sz="1600" dirty="0">
                <a:solidFill>
                  <a:prstClr val="black"/>
                </a:solidFill>
                <a:latin typeface="Helvetica"/>
                <a:cs typeface="Helvetica"/>
              </a:rPr>
              <a:t> </a:t>
            </a:r>
            <a:endParaRPr lang="en-US" sz="1600" dirty="0">
              <a:latin typeface="Helvetica"/>
              <a:cs typeface="Helvetica"/>
            </a:endParaRPr>
          </a:p>
          <a:p>
            <a:r>
              <a:rPr lang="en-US" sz="1600" dirty="0">
                <a:solidFill>
                  <a:srgbClr val="800000"/>
                </a:solidFill>
                <a:latin typeface="Helvetica"/>
                <a:cs typeface="Helvetica"/>
              </a:rPr>
              <a:t>Language: (Graph, vertex, edge)</a:t>
            </a:r>
          </a:p>
          <a:p>
            <a:endParaRPr lang="en-US" sz="1600" dirty="0">
              <a:solidFill>
                <a:srgbClr val="800000"/>
              </a:solidFill>
              <a:latin typeface="Helvetica"/>
              <a:cs typeface="Helvetica"/>
            </a:endParaRPr>
          </a:p>
          <a:p>
            <a:r>
              <a:rPr lang="en-US" sz="2400" dirty="0">
                <a:latin typeface="Helvetica"/>
                <a:cs typeface="Helvetica"/>
              </a:rPr>
              <a:t>We will try to make this distinction whenever it is appropriate, but in most cases we will use the two terms interchangeably.</a:t>
            </a:r>
          </a:p>
          <a:p>
            <a:endParaRPr lang="en-US" dirty="0">
              <a:latin typeface="Helvetica"/>
              <a:cs typeface="Helvetica"/>
            </a:endParaRPr>
          </a:p>
        </p:txBody>
      </p:sp>
      <p:sp>
        <p:nvSpPr>
          <p:cNvPr id="5"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NETWORKS OR GRAPHS?</a:t>
            </a:r>
          </a:p>
        </p:txBody>
      </p:sp>
      <p:sp>
        <p:nvSpPr>
          <p:cNvPr id="6" name="TextBox 3"/>
          <p:cNvSpPr txBox="1">
            <a:spLocks noChangeArrowheads="1"/>
          </p:cNvSpPr>
          <p:nvPr/>
        </p:nvSpPr>
        <p:spPr bwMode="auto">
          <a:xfrm>
            <a:off x="647700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chemeClr val="bg1">
                    <a:lumMod val="65000"/>
                  </a:schemeClr>
                </a:solidFill>
                <a:latin typeface="Helvetica" pitchFamily="36" charset="0"/>
                <a:ea typeface="Helvetica" pitchFamily="36" charset="0"/>
                <a:cs typeface="Helvetica" pitchFamily="36" charset="0"/>
              </a:rPr>
              <a:t>Network Science: Graph Theory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Tree>
    <p:extLst>
      <p:ext uri="{BB962C8B-B14F-4D97-AF65-F5344CB8AC3E}">
        <p14:creationId xmlns:p14="http://schemas.microsoft.com/office/powerpoint/2010/main" val="4233320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F-NetworkRepresentation_2.jpg"/>
          <p:cNvPicPr>
            <a:picLocks noChangeAspect="1"/>
          </p:cNvPicPr>
          <p:nvPr/>
        </p:nvPicPr>
        <p:blipFill>
          <a:blip r:embed="rId2"/>
          <a:stretch>
            <a:fillRect/>
          </a:stretch>
        </p:blipFill>
        <p:spPr>
          <a:xfrm>
            <a:off x="33866" y="622298"/>
            <a:ext cx="9109294" cy="4406901"/>
          </a:xfrm>
          <a:prstGeom prst="rect">
            <a:avLst/>
          </a:prstGeom>
        </p:spPr>
      </p:pic>
      <p:pic>
        <p:nvPicPr>
          <p:cNvPr id="10" name="Picture 9" descr="2_5.jpg"/>
          <p:cNvPicPr>
            <a:picLocks noChangeAspect="1"/>
          </p:cNvPicPr>
          <p:nvPr/>
        </p:nvPicPr>
        <p:blipFill>
          <a:blip r:embed="rId3">
            <a:alphaModFix amt="14000"/>
          </a:blip>
          <a:stretch>
            <a:fillRect/>
          </a:stretch>
        </p:blipFill>
        <p:spPr>
          <a:xfrm>
            <a:off x="0" y="571500"/>
            <a:ext cx="9144000" cy="5143500"/>
          </a:xfrm>
          <a:prstGeom prst="rect">
            <a:avLst/>
          </a:prstGeom>
          <a:noFill/>
          <a:ln w="12700">
            <a:noFill/>
            <a:miter lim="800000"/>
            <a:headEnd/>
            <a:tailEnd/>
          </a:ln>
        </p:spPr>
      </p:pic>
      <p:sp>
        <p:nvSpPr>
          <p:cNvPr id="2"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A COMMON LANGUAGE</a:t>
            </a:r>
          </a:p>
        </p:txBody>
      </p:sp>
      <p:sp>
        <p:nvSpPr>
          <p:cNvPr id="3" name="TextBox 3"/>
          <p:cNvSpPr txBox="1">
            <a:spLocks noChangeArrowheads="1"/>
          </p:cNvSpPr>
          <p:nvPr/>
        </p:nvSpPr>
        <p:spPr bwMode="auto">
          <a:xfrm>
            <a:off x="647700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chemeClr val="bg1">
                    <a:lumMod val="65000"/>
                  </a:schemeClr>
                </a:solidFill>
                <a:latin typeface="Helvetica" pitchFamily="36" charset="0"/>
                <a:ea typeface="Helvetica" pitchFamily="36" charset="0"/>
                <a:cs typeface="Helvetica" pitchFamily="36" charset="0"/>
              </a:rPr>
              <a:t>Network Science: Graph Theory </a:t>
            </a:r>
            <a:endParaRPr lang="en-US" sz="600" i="1" dirty="0">
              <a:solidFill>
                <a:schemeClr val="bg1">
                  <a:lumMod val="65000"/>
                </a:schemeClr>
              </a:solidFill>
              <a:latin typeface="Helvetica" pitchFamily="36" charset="0"/>
              <a:ea typeface="Helvetica" pitchFamily="36" charset="0"/>
              <a:cs typeface="Helvetica" pitchFamily="36" charset="0"/>
            </a:endParaRPr>
          </a:p>
        </p:txBody>
      </p:sp>
      <p:pic>
        <p:nvPicPr>
          <p:cNvPr id="12" name="Picture 11" descr="2_4.png"/>
          <p:cNvPicPr>
            <a:picLocks noChangeAspect="1"/>
          </p:cNvPicPr>
          <p:nvPr/>
        </p:nvPicPr>
        <p:blipFill>
          <a:blip r:embed="rId4"/>
          <a:stretch>
            <a:fillRect/>
          </a:stretch>
        </p:blipFill>
        <p:spPr>
          <a:xfrm>
            <a:off x="4953000" y="3527814"/>
            <a:ext cx="3429000" cy="1719263"/>
          </a:xfrm>
          <a:prstGeom prst="rect">
            <a:avLst/>
          </a:prstGeom>
        </p:spPr>
      </p:pic>
      <p:sp>
        <p:nvSpPr>
          <p:cNvPr id="37" name="Rectangle 2"/>
          <p:cNvSpPr>
            <a:spLocks/>
          </p:cNvSpPr>
          <p:nvPr/>
        </p:nvSpPr>
        <p:spPr bwMode="auto">
          <a:xfrm>
            <a:off x="4572000" y="4610100"/>
            <a:ext cx="557843" cy="677108"/>
          </a:xfrm>
          <a:prstGeom prst="rect">
            <a:avLst/>
          </a:prstGeom>
          <a:noFill/>
          <a:ln w="12700">
            <a:noFill/>
            <a:miter lim="800000"/>
            <a:headEnd/>
            <a:tailEnd/>
          </a:ln>
        </p:spPr>
        <p:txBody>
          <a:bodyPr wrap="none" lIns="0" tIns="0" rIns="31748" bIns="0">
            <a:prstTxWarp prst="textNoShape">
              <a:avLst/>
            </a:prstTxWarp>
            <a:spAutoFit/>
          </a:bodyPr>
          <a:lstStyle/>
          <a:p>
            <a:pPr marL="31253">
              <a:buClr>
                <a:srgbClr val="CC0000"/>
              </a:buClr>
              <a:buSzPct val="100000"/>
            </a:pPr>
            <a:r>
              <a:rPr lang="en-US" sz="2200" dirty="0">
                <a:solidFill>
                  <a:srgbClr val="000000"/>
                </a:solidFill>
                <a:latin typeface="Helvetica"/>
                <a:ea typeface="Trebuchet MS" pitchFamily="-112" charset="0"/>
                <a:cs typeface="Helvetica"/>
                <a:sym typeface="Trebuchet MS" pitchFamily="-112" charset="0"/>
              </a:rPr>
              <a:t>N=4</a:t>
            </a:r>
          </a:p>
          <a:p>
            <a:pPr marL="31253">
              <a:buClr>
                <a:srgbClr val="CC0000"/>
              </a:buClr>
              <a:buSzPct val="100000"/>
            </a:pPr>
            <a:r>
              <a:rPr lang="en-US" sz="2200" dirty="0">
                <a:solidFill>
                  <a:srgbClr val="000000"/>
                </a:solidFill>
                <a:latin typeface="Helvetica"/>
                <a:ea typeface="Trebuchet MS" pitchFamily="-112" charset="0"/>
                <a:cs typeface="Helvetica"/>
                <a:sym typeface="Trebuchet MS" pitchFamily="-112" charset="0"/>
              </a:rPr>
              <a:t>L=4</a:t>
            </a:r>
          </a:p>
        </p:txBody>
      </p:sp>
    </p:spTree>
    <p:extLst>
      <p:ext uri="{BB962C8B-B14F-4D97-AF65-F5344CB8AC3E}">
        <p14:creationId xmlns:p14="http://schemas.microsoft.com/office/powerpoint/2010/main" val="114593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269980"/>
            <a:ext cx="9144000" cy="3046988"/>
          </a:xfrm>
          <a:prstGeom prst="rect">
            <a:avLst/>
          </a:prstGeom>
          <a:noFill/>
        </p:spPr>
        <p:txBody>
          <a:bodyPr wrap="square" rtlCol="0">
            <a:spAutoFit/>
          </a:bodyPr>
          <a:lstStyle/>
          <a:p>
            <a:r>
              <a:rPr lang="en-US" sz="2400" dirty="0">
                <a:latin typeface="Helvetica"/>
                <a:cs typeface="Helvetica"/>
              </a:rPr>
              <a:t>The choice of the proper network representation determines our ability to use network theory successfully.</a:t>
            </a:r>
          </a:p>
          <a:p>
            <a:r>
              <a:rPr lang="en-US" sz="2400" dirty="0">
                <a:latin typeface="Helvetica"/>
                <a:cs typeface="Helvetica"/>
              </a:rPr>
              <a:t> 	</a:t>
            </a:r>
          </a:p>
          <a:p>
            <a:r>
              <a:rPr lang="en-US" sz="2400" dirty="0">
                <a:latin typeface="Helvetica"/>
                <a:cs typeface="Helvetica"/>
              </a:rPr>
              <a:t>In some cases there is a unique, unambiguous representation. </a:t>
            </a:r>
          </a:p>
          <a:p>
            <a:r>
              <a:rPr lang="en-US" sz="2400" dirty="0">
                <a:latin typeface="Helvetica"/>
                <a:cs typeface="Helvetica"/>
              </a:rPr>
              <a:t>In other cases, the representation is by no means unique.</a:t>
            </a:r>
          </a:p>
          <a:p>
            <a:r>
              <a:rPr lang="en-US" sz="2400" dirty="0">
                <a:latin typeface="Helvetica"/>
                <a:cs typeface="Helvetica"/>
              </a:rPr>
              <a:t> </a:t>
            </a:r>
          </a:p>
          <a:p>
            <a:r>
              <a:rPr lang="en-US" sz="2400" dirty="0">
                <a:latin typeface="Helvetica"/>
                <a:cs typeface="Helvetica"/>
              </a:rPr>
              <a:t>For example, the way we assign the links between a group of individuals will determine the nature of the question we can study.</a:t>
            </a:r>
          </a:p>
        </p:txBody>
      </p:sp>
      <p:sp>
        <p:nvSpPr>
          <p:cNvPr id="4"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CHOOSING A PROPER REPRESENTATION</a:t>
            </a:r>
          </a:p>
        </p:txBody>
      </p:sp>
      <p:sp>
        <p:nvSpPr>
          <p:cNvPr id="7" name="TextBox 3"/>
          <p:cNvSpPr txBox="1">
            <a:spLocks noChangeArrowheads="1"/>
          </p:cNvSpPr>
          <p:nvPr/>
        </p:nvSpPr>
        <p:spPr bwMode="auto">
          <a:xfrm>
            <a:off x="647700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chemeClr val="bg1">
                    <a:lumMod val="65000"/>
                  </a:schemeClr>
                </a:solidFill>
                <a:latin typeface="Helvetica" pitchFamily="36" charset="0"/>
                <a:ea typeface="Helvetica" pitchFamily="36" charset="0"/>
                <a:cs typeface="Helvetica" pitchFamily="36" charset="0"/>
              </a:rPr>
              <a:t>Network Science: Graph Theory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Tree>
    <p:extLst>
      <p:ext uri="{BB962C8B-B14F-4D97-AF65-F5344CB8AC3E}">
        <p14:creationId xmlns:p14="http://schemas.microsoft.com/office/powerpoint/2010/main" val="591036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8_theyrule.png"/>
          <p:cNvPicPr>
            <a:picLocks noChangeAspect="1"/>
          </p:cNvPicPr>
          <p:nvPr/>
        </p:nvPicPr>
        <p:blipFill>
          <a:blip r:embed="rId2"/>
          <a:stretch>
            <a:fillRect/>
          </a:stretch>
        </p:blipFill>
        <p:spPr>
          <a:xfrm>
            <a:off x="0" y="0"/>
            <a:ext cx="9144000" cy="5715001"/>
          </a:xfrm>
          <a:prstGeom prst="rect">
            <a:avLst/>
          </a:prstGeom>
        </p:spPr>
      </p:pic>
      <p:sp>
        <p:nvSpPr>
          <p:cNvPr id="6" name="TextBox 5"/>
          <p:cNvSpPr txBox="1"/>
          <p:nvPr/>
        </p:nvSpPr>
        <p:spPr>
          <a:xfrm>
            <a:off x="4572000" y="2781300"/>
            <a:ext cx="4229099" cy="1569660"/>
          </a:xfrm>
          <a:prstGeom prst="rect">
            <a:avLst/>
          </a:prstGeom>
          <a:solidFill>
            <a:schemeClr val="bg1">
              <a:alpha val="70000"/>
            </a:schemeClr>
          </a:solidFill>
        </p:spPr>
        <p:txBody>
          <a:bodyPr wrap="square" rtlCol="0">
            <a:spAutoFit/>
          </a:bodyPr>
          <a:lstStyle/>
          <a:p>
            <a:r>
              <a:rPr lang="en-US" sz="2400" b="1" dirty="0">
                <a:latin typeface="Helvetica"/>
                <a:cs typeface="Helvetica"/>
              </a:rPr>
              <a:t>If you connect individuals that work with each other, you will explore </a:t>
            </a:r>
          </a:p>
          <a:p>
            <a:r>
              <a:rPr lang="en-US" sz="2400" b="1" dirty="0">
                <a:latin typeface="Helvetica"/>
                <a:cs typeface="Helvetica"/>
              </a:rPr>
              <a:t>the </a:t>
            </a:r>
            <a:r>
              <a:rPr lang="en-US" sz="2400" b="1" i="1" dirty="0">
                <a:solidFill>
                  <a:srgbClr val="800000"/>
                </a:solidFill>
                <a:latin typeface="Helvetica"/>
                <a:cs typeface="Helvetica"/>
              </a:rPr>
              <a:t>professional network.</a:t>
            </a:r>
            <a:endParaRPr lang="en-US" sz="2400" b="1" dirty="0">
              <a:solidFill>
                <a:srgbClr val="800000"/>
              </a:solidFill>
              <a:latin typeface="Helvetica"/>
              <a:cs typeface="Helvetica"/>
            </a:endParaRPr>
          </a:p>
        </p:txBody>
      </p:sp>
      <p:sp>
        <p:nvSpPr>
          <p:cNvPr id="4"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CHOOSING A PROPER REPRESENTATION</a:t>
            </a:r>
          </a:p>
        </p:txBody>
      </p:sp>
      <p:sp>
        <p:nvSpPr>
          <p:cNvPr id="7" name="TextBox 3"/>
          <p:cNvSpPr txBox="1">
            <a:spLocks noChangeArrowheads="1"/>
          </p:cNvSpPr>
          <p:nvPr/>
        </p:nvSpPr>
        <p:spPr bwMode="auto">
          <a:xfrm>
            <a:off x="647700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chemeClr val="bg1">
                    <a:lumMod val="65000"/>
                  </a:schemeClr>
                </a:solidFill>
                <a:latin typeface="Helvetica" pitchFamily="36" charset="0"/>
                <a:ea typeface="Helvetica" pitchFamily="36" charset="0"/>
                <a:cs typeface="Helvetica" pitchFamily="36" charset="0"/>
              </a:rPr>
              <a:t>Network Science: Graph Theory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Tree>
    <p:extLst>
      <p:ext uri="{BB962C8B-B14F-4D97-AF65-F5344CB8AC3E}">
        <p14:creationId xmlns:p14="http://schemas.microsoft.com/office/powerpoint/2010/main" val="852341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7_sexnet.jpg"/>
          <p:cNvPicPr>
            <a:picLocks noChangeAspect="1"/>
          </p:cNvPicPr>
          <p:nvPr/>
        </p:nvPicPr>
        <p:blipFill>
          <a:blip r:embed="rId2"/>
          <a:stretch>
            <a:fillRect/>
          </a:stretch>
        </p:blipFill>
        <p:spPr>
          <a:xfrm>
            <a:off x="16932" y="389459"/>
            <a:ext cx="9144001" cy="5715000"/>
          </a:xfrm>
          <a:prstGeom prst="rect">
            <a:avLst/>
          </a:prstGeom>
        </p:spPr>
      </p:pic>
      <p:sp>
        <p:nvSpPr>
          <p:cNvPr id="6" name="TextBox 5"/>
          <p:cNvSpPr txBox="1"/>
          <p:nvPr/>
        </p:nvSpPr>
        <p:spPr>
          <a:xfrm>
            <a:off x="5727702" y="2696755"/>
            <a:ext cx="3416298" cy="1631216"/>
          </a:xfrm>
          <a:prstGeom prst="rect">
            <a:avLst/>
          </a:prstGeom>
          <a:solidFill>
            <a:schemeClr val="bg1">
              <a:alpha val="70000"/>
            </a:schemeClr>
          </a:solidFill>
        </p:spPr>
        <p:txBody>
          <a:bodyPr wrap="square" rtlCol="0">
            <a:spAutoFit/>
          </a:bodyPr>
          <a:lstStyle/>
          <a:p>
            <a:r>
              <a:rPr lang="en-US" sz="2000" b="1" dirty="0">
                <a:latin typeface="Helvetica"/>
                <a:cs typeface="Helvetica"/>
              </a:rPr>
              <a:t>If you connect those that have a romantic and sexual relationship, you will be exploring the </a:t>
            </a:r>
            <a:r>
              <a:rPr lang="en-US" sz="2000" b="1" i="1" dirty="0">
                <a:solidFill>
                  <a:srgbClr val="800000"/>
                </a:solidFill>
                <a:latin typeface="Helvetica"/>
                <a:cs typeface="Helvetica"/>
              </a:rPr>
              <a:t>sexual networks</a:t>
            </a:r>
            <a:r>
              <a:rPr lang="en-US" sz="2000" b="1" i="1" dirty="0">
                <a:latin typeface="Helvetica"/>
                <a:cs typeface="Helvetica"/>
              </a:rPr>
              <a:t>.</a:t>
            </a:r>
          </a:p>
        </p:txBody>
      </p:sp>
      <p:sp>
        <p:nvSpPr>
          <p:cNvPr id="4"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CHOOSING A PROPER REPRESENTATION</a:t>
            </a:r>
          </a:p>
        </p:txBody>
      </p:sp>
      <p:sp>
        <p:nvSpPr>
          <p:cNvPr id="7" name="TextBox 3"/>
          <p:cNvSpPr txBox="1">
            <a:spLocks noChangeArrowheads="1"/>
          </p:cNvSpPr>
          <p:nvPr/>
        </p:nvSpPr>
        <p:spPr bwMode="auto">
          <a:xfrm>
            <a:off x="647700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chemeClr val="bg1">
                    <a:lumMod val="65000"/>
                  </a:schemeClr>
                </a:solidFill>
                <a:latin typeface="Helvetica" pitchFamily="36" charset="0"/>
                <a:ea typeface="Helvetica" pitchFamily="36" charset="0"/>
                <a:cs typeface="Helvetica" pitchFamily="36" charset="0"/>
              </a:rPr>
              <a:t>Network Science: Graph Theory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Tree>
    <p:extLst>
      <p:ext uri="{BB962C8B-B14F-4D97-AF65-F5344CB8AC3E}">
        <p14:creationId xmlns:p14="http://schemas.microsoft.com/office/powerpoint/2010/main" val="3899817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2056445"/>
            <a:ext cx="7467600" cy="1938992"/>
          </a:xfrm>
          <a:prstGeom prst="rect">
            <a:avLst/>
          </a:prstGeom>
          <a:solidFill>
            <a:schemeClr val="bg1">
              <a:alpha val="40000"/>
            </a:schemeClr>
          </a:solidFill>
        </p:spPr>
        <p:txBody>
          <a:bodyPr wrap="square" rtlCol="0">
            <a:spAutoFit/>
          </a:bodyPr>
          <a:lstStyle/>
          <a:p>
            <a:r>
              <a:rPr lang="en-US" sz="2400" dirty="0">
                <a:latin typeface="Helvetica"/>
                <a:cs typeface="Helvetica"/>
              </a:rPr>
              <a:t>If you connect individuals based on their first name (</a:t>
            </a:r>
            <a:r>
              <a:rPr lang="en-US" sz="2400" i="1" dirty="0">
                <a:latin typeface="Helvetica"/>
                <a:cs typeface="Helvetica"/>
              </a:rPr>
              <a:t>all Peters connected to each other</a:t>
            </a:r>
            <a:r>
              <a:rPr lang="en-US" sz="2400" dirty="0">
                <a:latin typeface="Helvetica"/>
                <a:cs typeface="Helvetica"/>
              </a:rPr>
              <a:t>), you will be exploring what? </a:t>
            </a:r>
          </a:p>
          <a:p>
            <a:endParaRPr lang="en-US" sz="2400" dirty="0">
              <a:latin typeface="Helvetica"/>
              <a:cs typeface="Helvetica"/>
            </a:endParaRPr>
          </a:p>
          <a:p>
            <a:r>
              <a:rPr lang="en-US" sz="2400" dirty="0">
                <a:latin typeface="Helvetica"/>
                <a:cs typeface="Helvetica"/>
              </a:rPr>
              <a:t>It is a network, nevertheless.</a:t>
            </a:r>
          </a:p>
        </p:txBody>
      </p:sp>
      <p:sp>
        <p:nvSpPr>
          <p:cNvPr id="4"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CHOOSING A PROPER REPRESENTATION</a:t>
            </a:r>
          </a:p>
        </p:txBody>
      </p:sp>
      <p:sp>
        <p:nvSpPr>
          <p:cNvPr id="7" name="TextBox 3"/>
          <p:cNvSpPr txBox="1">
            <a:spLocks noChangeArrowheads="1"/>
          </p:cNvSpPr>
          <p:nvPr/>
        </p:nvSpPr>
        <p:spPr bwMode="auto">
          <a:xfrm>
            <a:off x="647700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chemeClr val="bg1">
                    <a:lumMod val="65000"/>
                  </a:schemeClr>
                </a:solidFill>
                <a:latin typeface="Helvetica" pitchFamily="36" charset="0"/>
                <a:ea typeface="Helvetica" pitchFamily="36" charset="0"/>
                <a:cs typeface="Helvetica" pitchFamily="36" charset="0"/>
              </a:rPr>
              <a:t>Network Science: Graph Theory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Tree>
    <p:extLst>
      <p:ext uri="{BB962C8B-B14F-4D97-AF65-F5344CB8AC3E}">
        <p14:creationId xmlns:p14="http://schemas.microsoft.com/office/powerpoint/2010/main" val="7170657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lk-142212.jpg"/>
          <p:cNvPicPr>
            <a:picLocks noChangeAspect="1"/>
          </p:cNvPicPr>
          <p:nvPr/>
        </p:nvPicPr>
        <p:blipFill>
          <a:blip r:embed="rId2"/>
          <a:stretch>
            <a:fillRect/>
          </a:stretch>
        </p:blipFill>
        <p:spPr>
          <a:xfrm>
            <a:off x="0" y="0"/>
            <a:ext cx="9144001" cy="5715001"/>
          </a:xfrm>
          <a:prstGeom prst="rect">
            <a:avLst/>
          </a:prstGeom>
        </p:spPr>
      </p:pic>
      <p:sp>
        <p:nvSpPr>
          <p:cNvPr id="6" name="TextBox 3"/>
          <p:cNvSpPr txBox="1">
            <a:spLocks noChangeArrowheads="1"/>
          </p:cNvSpPr>
          <p:nvPr/>
        </p:nvSpPr>
        <p:spPr bwMode="auto">
          <a:xfrm>
            <a:off x="647700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Graph Theory</a:t>
            </a:r>
            <a:r>
              <a:rPr lang="en-US" sz="600" i="1" dirty="0">
                <a:solidFill>
                  <a:srgbClr val="BFBFBF"/>
                </a:solidFill>
                <a:latin typeface="Helvetica" pitchFamily="36" charset="0"/>
                <a:ea typeface="Helvetica" pitchFamily="36" charset="0"/>
                <a:cs typeface="Helvetica" pitchFamily="36" charset="0"/>
              </a:rPr>
              <a:t>   </a:t>
            </a:r>
          </a:p>
        </p:txBody>
      </p:sp>
    </p:spTree>
    <p:extLst>
      <p:ext uri="{BB962C8B-B14F-4D97-AF65-F5344CB8AC3E}">
        <p14:creationId xmlns:p14="http://schemas.microsoft.com/office/powerpoint/2010/main" val="1154716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p:cNvSpPr txBox="1">
            <a:spLocks noChangeArrowheads="1"/>
          </p:cNvSpPr>
          <p:nvPr/>
        </p:nvSpPr>
        <p:spPr bwMode="auto">
          <a:xfrm>
            <a:off x="304800" y="1287840"/>
            <a:ext cx="3810000" cy="1200329"/>
          </a:xfrm>
          <a:prstGeom prst="rect">
            <a:avLst/>
          </a:prstGeom>
          <a:noFill/>
          <a:ln w="9525">
            <a:noFill/>
            <a:miter lim="800000"/>
            <a:headEnd/>
            <a:tailEnd/>
          </a:ln>
        </p:spPr>
        <p:txBody>
          <a:bodyPr wrap="square">
            <a:prstTxWarp prst="textNoShape">
              <a:avLst/>
            </a:prstTxWarp>
            <a:spAutoFit/>
          </a:bodyPr>
          <a:lstStyle/>
          <a:p>
            <a:pPr eaLnBrk="1" hangingPunct="1"/>
            <a:r>
              <a:rPr lang="en-US" sz="1600" dirty="0">
                <a:latin typeface="Helvetica"/>
                <a:cs typeface="Helvetica"/>
              </a:rPr>
              <a:t>Links: undirected (</a:t>
            </a:r>
            <a:r>
              <a:rPr lang="en-US" sz="1600" i="1" dirty="0">
                <a:latin typeface="Helvetica"/>
                <a:cs typeface="Helvetica"/>
              </a:rPr>
              <a:t>symmetrical</a:t>
            </a:r>
            <a:r>
              <a:rPr lang="en-US" sz="1600" dirty="0">
                <a:latin typeface="Helvetica"/>
                <a:cs typeface="Helvetica"/>
              </a:rPr>
              <a:t>) 	</a:t>
            </a:r>
          </a:p>
          <a:p>
            <a:pPr eaLnBrk="1" hangingPunct="1"/>
            <a:endParaRPr lang="en-US" sz="1600" dirty="0">
              <a:latin typeface="Helvetica"/>
              <a:cs typeface="Helvetica"/>
            </a:endParaRPr>
          </a:p>
          <a:p>
            <a:pPr eaLnBrk="1" hangingPunct="1"/>
            <a:r>
              <a:rPr lang="en-US" sz="1600" dirty="0">
                <a:latin typeface="Helvetica"/>
                <a:cs typeface="Helvetica"/>
              </a:rPr>
              <a:t>Graph:</a:t>
            </a:r>
          </a:p>
          <a:p>
            <a:pPr eaLnBrk="1" hangingPunct="1"/>
            <a:r>
              <a:rPr lang="en-US" dirty="0"/>
              <a:t>	     </a:t>
            </a:r>
            <a:r>
              <a:rPr lang="en-US" sz="2400" dirty="0"/>
              <a:t> </a:t>
            </a:r>
          </a:p>
        </p:txBody>
      </p:sp>
      <p:sp>
        <p:nvSpPr>
          <p:cNvPr id="6" name="TextBox 5"/>
          <p:cNvSpPr txBox="1"/>
          <p:nvPr/>
        </p:nvSpPr>
        <p:spPr>
          <a:xfrm>
            <a:off x="4864443" y="4132640"/>
            <a:ext cx="2622550" cy="1354217"/>
          </a:xfrm>
          <a:prstGeom prst="rect">
            <a:avLst/>
          </a:prstGeom>
          <a:noFill/>
        </p:spPr>
        <p:txBody>
          <a:bodyPr wrap="square" rtlCol="0">
            <a:spAutoFit/>
          </a:bodyPr>
          <a:lstStyle/>
          <a:p>
            <a:r>
              <a:rPr lang="en-US" sz="1600" b="1" u="sng" dirty="0">
                <a:solidFill>
                  <a:srgbClr val="800000"/>
                </a:solidFill>
                <a:latin typeface="Helvetica"/>
                <a:cs typeface="Helvetica"/>
              </a:rPr>
              <a:t>Directed links :</a:t>
            </a:r>
          </a:p>
          <a:p>
            <a:r>
              <a:rPr lang="en-US" sz="1600" dirty="0">
                <a:latin typeface="Helvetica"/>
                <a:cs typeface="Helvetica"/>
              </a:rPr>
              <a:t>URLs on the www</a:t>
            </a:r>
          </a:p>
          <a:p>
            <a:r>
              <a:rPr lang="en-US" sz="1600" dirty="0">
                <a:latin typeface="Helvetica"/>
                <a:cs typeface="Helvetica"/>
              </a:rPr>
              <a:t>phone calls </a:t>
            </a:r>
          </a:p>
          <a:p>
            <a:r>
              <a:rPr lang="en-US" sz="1600" dirty="0">
                <a:latin typeface="Helvetica"/>
                <a:cs typeface="Helvetica"/>
              </a:rPr>
              <a:t>metabolic reactions</a:t>
            </a:r>
          </a:p>
          <a:p>
            <a:endParaRPr lang="en-US" dirty="0"/>
          </a:p>
        </p:txBody>
      </p:sp>
      <p:sp>
        <p:nvSpPr>
          <p:cNvPr id="12" name="TextBox 3"/>
          <p:cNvSpPr txBox="1">
            <a:spLocks noChangeArrowheads="1"/>
          </p:cNvSpPr>
          <p:nvPr/>
        </p:nvSpPr>
        <p:spPr bwMode="auto">
          <a:xfrm>
            <a:off x="647700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chemeClr val="bg1">
                    <a:lumMod val="65000"/>
                  </a:schemeClr>
                </a:solidFill>
                <a:latin typeface="Helvetica" pitchFamily="36" charset="0"/>
                <a:ea typeface="Helvetica" pitchFamily="36" charset="0"/>
                <a:cs typeface="Helvetica" pitchFamily="36" charset="0"/>
              </a:rPr>
              <a:t>Network Science: Graph Theory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1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UNDIRECTED VS. DIRECTED NETWORKS</a:t>
            </a:r>
          </a:p>
        </p:txBody>
      </p:sp>
      <p:pic>
        <p:nvPicPr>
          <p:cNvPr id="15" name="Picture 14" descr="11.png"/>
          <p:cNvPicPr>
            <a:picLocks noChangeAspect="1"/>
          </p:cNvPicPr>
          <p:nvPr/>
        </p:nvPicPr>
        <p:blipFill>
          <a:blip r:embed="rId3"/>
          <a:stretch>
            <a:fillRect/>
          </a:stretch>
        </p:blipFill>
        <p:spPr>
          <a:xfrm>
            <a:off x="304800" y="2171700"/>
            <a:ext cx="3293030" cy="1694240"/>
          </a:xfrm>
          <a:prstGeom prst="rect">
            <a:avLst/>
          </a:prstGeom>
        </p:spPr>
      </p:pic>
      <p:sp>
        <p:nvSpPr>
          <p:cNvPr id="16" name="TextBox 15"/>
          <p:cNvSpPr txBox="1"/>
          <p:nvPr/>
        </p:nvSpPr>
        <p:spPr>
          <a:xfrm>
            <a:off x="304800" y="671612"/>
            <a:ext cx="1981200" cy="461665"/>
          </a:xfrm>
          <a:prstGeom prst="rect">
            <a:avLst/>
          </a:prstGeom>
          <a:noFill/>
        </p:spPr>
        <p:txBody>
          <a:bodyPr wrap="square" rtlCol="0">
            <a:spAutoFit/>
          </a:bodyPr>
          <a:lstStyle/>
          <a:p>
            <a:r>
              <a:rPr lang="en-US" sz="2400" b="1" dirty="0">
                <a:latin typeface="Helvetica"/>
                <a:cs typeface="Helvetica"/>
              </a:rPr>
              <a:t>Undirected</a:t>
            </a:r>
            <a:endParaRPr lang="en-US" sz="2400" dirty="0">
              <a:latin typeface="Helvetica"/>
              <a:cs typeface="Helvetica"/>
            </a:endParaRPr>
          </a:p>
        </p:txBody>
      </p:sp>
      <p:sp>
        <p:nvSpPr>
          <p:cNvPr id="18" name="TextBox 17"/>
          <p:cNvSpPr txBox="1"/>
          <p:nvPr/>
        </p:nvSpPr>
        <p:spPr>
          <a:xfrm>
            <a:off x="4724401" y="671612"/>
            <a:ext cx="1981200" cy="461665"/>
          </a:xfrm>
          <a:prstGeom prst="rect">
            <a:avLst/>
          </a:prstGeom>
          <a:noFill/>
        </p:spPr>
        <p:txBody>
          <a:bodyPr wrap="square" rtlCol="0">
            <a:spAutoFit/>
          </a:bodyPr>
          <a:lstStyle/>
          <a:p>
            <a:r>
              <a:rPr lang="en-US" sz="2400" b="1" dirty="0">
                <a:latin typeface="Helvetica"/>
                <a:cs typeface="Helvetica"/>
              </a:rPr>
              <a:t>Directed</a:t>
            </a:r>
            <a:endParaRPr lang="en-US" sz="2400" dirty="0">
              <a:latin typeface="Helvetica"/>
              <a:cs typeface="Helvetica"/>
            </a:endParaRPr>
          </a:p>
        </p:txBody>
      </p:sp>
      <p:sp>
        <p:nvSpPr>
          <p:cNvPr id="19" name="Rectangle 2"/>
          <p:cNvSpPr>
            <a:spLocks/>
          </p:cNvSpPr>
          <p:nvPr/>
        </p:nvSpPr>
        <p:spPr bwMode="auto">
          <a:xfrm>
            <a:off x="792140" y="2291834"/>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A</a:t>
            </a:r>
          </a:p>
        </p:txBody>
      </p:sp>
      <p:sp>
        <p:nvSpPr>
          <p:cNvPr id="20" name="Rectangle 2"/>
          <p:cNvSpPr>
            <a:spLocks/>
          </p:cNvSpPr>
          <p:nvPr/>
        </p:nvSpPr>
        <p:spPr bwMode="auto">
          <a:xfrm>
            <a:off x="715940" y="3314700"/>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B</a:t>
            </a:r>
          </a:p>
        </p:txBody>
      </p:sp>
      <p:sp>
        <p:nvSpPr>
          <p:cNvPr id="21" name="Rectangle 2"/>
          <p:cNvSpPr>
            <a:spLocks/>
          </p:cNvSpPr>
          <p:nvPr/>
        </p:nvSpPr>
        <p:spPr bwMode="auto">
          <a:xfrm>
            <a:off x="1524000" y="3009900"/>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D</a:t>
            </a:r>
          </a:p>
        </p:txBody>
      </p:sp>
      <p:sp>
        <p:nvSpPr>
          <p:cNvPr id="22" name="Rectangle 2"/>
          <p:cNvSpPr>
            <a:spLocks/>
          </p:cNvSpPr>
          <p:nvPr/>
        </p:nvSpPr>
        <p:spPr bwMode="auto">
          <a:xfrm>
            <a:off x="1189060" y="3865940"/>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C</a:t>
            </a:r>
          </a:p>
        </p:txBody>
      </p:sp>
      <p:sp>
        <p:nvSpPr>
          <p:cNvPr id="23" name="Rectangle 2"/>
          <p:cNvSpPr>
            <a:spLocks/>
          </p:cNvSpPr>
          <p:nvPr/>
        </p:nvSpPr>
        <p:spPr bwMode="auto">
          <a:xfrm>
            <a:off x="1752600" y="2139434"/>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L</a:t>
            </a:r>
          </a:p>
        </p:txBody>
      </p:sp>
      <p:sp>
        <p:nvSpPr>
          <p:cNvPr id="24" name="Rectangle 2"/>
          <p:cNvSpPr>
            <a:spLocks/>
          </p:cNvSpPr>
          <p:nvPr/>
        </p:nvSpPr>
        <p:spPr bwMode="auto">
          <a:xfrm>
            <a:off x="3200400" y="2476500"/>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M</a:t>
            </a:r>
          </a:p>
        </p:txBody>
      </p:sp>
      <p:sp>
        <p:nvSpPr>
          <p:cNvPr id="25" name="Rectangle 2"/>
          <p:cNvSpPr>
            <a:spLocks/>
          </p:cNvSpPr>
          <p:nvPr/>
        </p:nvSpPr>
        <p:spPr bwMode="auto">
          <a:xfrm>
            <a:off x="2163740" y="2552700"/>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F</a:t>
            </a:r>
          </a:p>
        </p:txBody>
      </p:sp>
      <p:sp>
        <p:nvSpPr>
          <p:cNvPr id="26" name="Rectangle 2"/>
          <p:cNvSpPr>
            <a:spLocks/>
          </p:cNvSpPr>
          <p:nvPr/>
        </p:nvSpPr>
        <p:spPr bwMode="auto">
          <a:xfrm>
            <a:off x="2514600" y="3298567"/>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G</a:t>
            </a:r>
          </a:p>
        </p:txBody>
      </p:sp>
      <p:sp>
        <p:nvSpPr>
          <p:cNvPr id="27" name="Rectangle 2"/>
          <p:cNvSpPr>
            <a:spLocks/>
          </p:cNvSpPr>
          <p:nvPr/>
        </p:nvSpPr>
        <p:spPr bwMode="auto">
          <a:xfrm>
            <a:off x="3124200" y="3681274"/>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H</a:t>
            </a:r>
          </a:p>
        </p:txBody>
      </p:sp>
      <p:sp>
        <p:nvSpPr>
          <p:cNvPr id="28" name="Rectangle 2"/>
          <p:cNvSpPr>
            <a:spLocks/>
          </p:cNvSpPr>
          <p:nvPr/>
        </p:nvSpPr>
        <p:spPr bwMode="auto">
          <a:xfrm>
            <a:off x="3459140" y="2825234"/>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I</a:t>
            </a:r>
          </a:p>
        </p:txBody>
      </p:sp>
      <p:sp>
        <p:nvSpPr>
          <p:cNvPr id="29" name="Text Box 3"/>
          <p:cNvSpPr txBox="1">
            <a:spLocks noChangeArrowheads="1"/>
          </p:cNvSpPr>
          <p:nvPr/>
        </p:nvSpPr>
        <p:spPr bwMode="auto">
          <a:xfrm>
            <a:off x="4724401" y="1287840"/>
            <a:ext cx="3810000" cy="830997"/>
          </a:xfrm>
          <a:prstGeom prst="rect">
            <a:avLst/>
          </a:prstGeom>
          <a:noFill/>
          <a:ln w="9525">
            <a:noFill/>
            <a:miter lim="800000"/>
            <a:headEnd/>
            <a:tailEnd/>
          </a:ln>
        </p:spPr>
        <p:txBody>
          <a:bodyPr wrap="square">
            <a:prstTxWarp prst="textNoShape">
              <a:avLst/>
            </a:prstTxWarp>
            <a:spAutoFit/>
          </a:bodyPr>
          <a:lstStyle/>
          <a:p>
            <a:r>
              <a:rPr lang="en-US" sz="1600" dirty="0">
                <a:latin typeface="Helvetica"/>
                <a:cs typeface="Helvetica"/>
              </a:rPr>
              <a:t>Links:  directed (</a:t>
            </a:r>
            <a:r>
              <a:rPr lang="en-US" sz="1600" i="1" dirty="0">
                <a:latin typeface="Helvetica"/>
                <a:cs typeface="Helvetica"/>
              </a:rPr>
              <a:t>arcs</a:t>
            </a:r>
            <a:r>
              <a:rPr lang="en-US" sz="1600" dirty="0">
                <a:latin typeface="Helvetica"/>
                <a:cs typeface="Helvetica"/>
              </a:rPr>
              <a:t>). </a:t>
            </a:r>
          </a:p>
          <a:p>
            <a:endParaRPr lang="en-US" sz="1600" dirty="0">
              <a:latin typeface="Helvetica"/>
              <a:cs typeface="Helvetica"/>
            </a:endParaRPr>
          </a:p>
          <a:p>
            <a:r>
              <a:rPr lang="en-US" sz="1600" dirty="0">
                <a:latin typeface="Helvetica"/>
                <a:cs typeface="Helvetica"/>
              </a:rPr>
              <a:t>Digraph = directed graph:</a:t>
            </a:r>
          </a:p>
        </p:txBody>
      </p:sp>
      <p:sp>
        <p:nvSpPr>
          <p:cNvPr id="30" name="TextBox 29"/>
          <p:cNvSpPr txBox="1"/>
          <p:nvPr/>
        </p:nvSpPr>
        <p:spPr>
          <a:xfrm>
            <a:off x="304800" y="4153405"/>
            <a:ext cx="2622550" cy="1077218"/>
          </a:xfrm>
          <a:prstGeom prst="rect">
            <a:avLst/>
          </a:prstGeom>
          <a:noFill/>
        </p:spPr>
        <p:txBody>
          <a:bodyPr wrap="square" rtlCol="0">
            <a:spAutoFit/>
          </a:bodyPr>
          <a:lstStyle/>
          <a:p>
            <a:r>
              <a:rPr lang="en-US" sz="1600" b="1" u="sng" dirty="0">
                <a:solidFill>
                  <a:srgbClr val="800000"/>
                </a:solidFill>
                <a:latin typeface="Helvetica"/>
                <a:cs typeface="Helvetica"/>
              </a:rPr>
              <a:t>Undirected links :</a:t>
            </a:r>
          </a:p>
          <a:p>
            <a:r>
              <a:rPr lang="en-US" sz="1600" dirty="0" err="1">
                <a:latin typeface="Helvetica"/>
                <a:cs typeface="Helvetica"/>
              </a:rPr>
              <a:t>coauthorship</a:t>
            </a:r>
            <a:r>
              <a:rPr lang="en-US" sz="1600" dirty="0">
                <a:latin typeface="Helvetica"/>
                <a:cs typeface="Helvetica"/>
              </a:rPr>
              <a:t> links</a:t>
            </a:r>
          </a:p>
          <a:p>
            <a:r>
              <a:rPr lang="en-US" sz="1600" dirty="0">
                <a:latin typeface="Helvetica"/>
                <a:cs typeface="Helvetica"/>
              </a:rPr>
              <a:t>Actor network</a:t>
            </a:r>
          </a:p>
          <a:p>
            <a:r>
              <a:rPr lang="en-US" sz="1600" dirty="0">
                <a:latin typeface="Helvetica"/>
                <a:cs typeface="Helvetica"/>
              </a:rPr>
              <a:t>protein interactions</a:t>
            </a:r>
            <a:endParaRPr lang="en-US" dirty="0"/>
          </a:p>
        </p:txBody>
      </p:sp>
      <p:sp>
        <p:nvSpPr>
          <p:cNvPr id="31" name="Text Box 3"/>
          <p:cNvSpPr txBox="1">
            <a:spLocks noChangeArrowheads="1"/>
          </p:cNvSpPr>
          <p:nvPr/>
        </p:nvSpPr>
        <p:spPr bwMode="auto">
          <a:xfrm>
            <a:off x="7696200" y="2488169"/>
            <a:ext cx="1371600" cy="1015663"/>
          </a:xfrm>
          <a:prstGeom prst="rect">
            <a:avLst/>
          </a:prstGeom>
          <a:noFill/>
          <a:ln w="9525">
            <a:noFill/>
            <a:miter lim="800000"/>
            <a:headEnd/>
            <a:tailEnd/>
          </a:ln>
        </p:spPr>
        <p:txBody>
          <a:bodyPr wrap="square">
            <a:prstTxWarp prst="textNoShape">
              <a:avLst/>
            </a:prstTxWarp>
            <a:spAutoFit/>
          </a:bodyPr>
          <a:lstStyle/>
          <a:p>
            <a:r>
              <a:rPr lang="en-US" sz="1200" i="1" dirty="0">
                <a:latin typeface="Helvetica"/>
                <a:cs typeface="Helvetica"/>
              </a:rPr>
              <a:t>An undirected link is the superposition of two opposite directed links.</a:t>
            </a:r>
            <a:endParaRPr lang="en-US" sz="2400" dirty="0"/>
          </a:p>
        </p:txBody>
      </p:sp>
      <p:sp>
        <p:nvSpPr>
          <p:cNvPr id="32" name="Oval 31"/>
          <p:cNvSpPr/>
          <p:nvPr/>
        </p:nvSpPr>
        <p:spPr>
          <a:xfrm>
            <a:off x="5181600" y="2497097"/>
            <a:ext cx="164069" cy="16406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6019800" y="2870874"/>
            <a:ext cx="164069" cy="16406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4724401" y="3459205"/>
            <a:ext cx="164069" cy="16406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705601" y="2579131"/>
            <a:ext cx="164069" cy="16406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7428985" y="3401198"/>
            <a:ext cx="164069" cy="16406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729629" y="3968571"/>
            <a:ext cx="164069" cy="16406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Arrow Connector 38"/>
          <p:cNvCxnSpPr>
            <a:stCxn id="34" idx="7"/>
            <a:endCxn id="32" idx="4"/>
          </p:cNvCxnSpPr>
          <p:nvPr/>
        </p:nvCxnSpPr>
        <p:spPr>
          <a:xfrm rot="5400000" flipH="1" flipV="1">
            <a:off x="4653006" y="2872603"/>
            <a:ext cx="822066" cy="39919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32" idx="5"/>
            <a:endCxn id="33" idx="2"/>
          </p:cNvCxnSpPr>
          <p:nvPr/>
        </p:nvCxnSpPr>
        <p:spPr>
          <a:xfrm rot="16200000" flipH="1">
            <a:off x="5512836" y="2445945"/>
            <a:ext cx="315770" cy="69815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34" idx="6"/>
            <a:endCxn id="33" idx="3"/>
          </p:cNvCxnSpPr>
          <p:nvPr/>
        </p:nvCxnSpPr>
        <p:spPr>
          <a:xfrm flipV="1">
            <a:off x="4888470" y="3010916"/>
            <a:ext cx="1155357" cy="53032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35" idx="3"/>
            <a:endCxn id="33" idx="6"/>
          </p:cNvCxnSpPr>
          <p:nvPr/>
        </p:nvCxnSpPr>
        <p:spPr>
          <a:xfrm rot="5400000">
            <a:off x="6339881" y="2563162"/>
            <a:ext cx="233736" cy="54575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36" idx="1"/>
            <a:endCxn id="35" idx="5"/>
          </p:cNvCxnSpPr>
          <p:nvPr/>
        </p:nvCxnSpPr>
        <p:spPr>
          <a:xfrm rot="16200000" flipV="1">
            <a:off x="6796302" y="2768514"/>
            <a:ext cx="706052" cy="60736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37" idx="7"/>
            <a:endCxn id="36" idx="3"/>
          </p:cNvCxnSpPr>
          <p:nvPr/>
        </p:nvCxnSpPr>
        <p:spPr>
          <a:xfrm rot="5400000" flipH="1" flipV="1">
            <a:off x="6935662" y="3475249"/>
            <a:ext cx="451358" cy="58334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8" name="Oval 67"/>
          <p:cNvSpPr/>
          <p:nvPr/>
        </p:nvSpPr>
        <p:spPr>
          <a:xfrm>
            <a:off x="5937765" y="3483232"/>
            <a:ext cx="164069" cy="16406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9" name="Straight Arrow Connector 68"/>
          <p:cNvCxnSpPr>
            <a:stCxn id="68" idx="5"/>
            <a:endCxn id="37" idx="1"/>
          </p:cNvCxnSpPr>
          <p:nvPr/>
        </p:nvCxnSpPr>
        <p:spPr>
          <a:xfrm rot="16200000" flipH="1">
            <a:off x="6231069" y="3470011"/>
            <a:ext cx="369324" cy="67584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3" name="Rectangle 2"/>
          <p:cNvSpPr>
            <a:spLocks/>
          </p:cNvSpPr>
          <p:nvPr/>
        </p:nvSpPr>
        <p:spPr bwMode="auto">
          <a:xfrm>
            <a:off x="4678340" y="3623274"/>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A</a:t>
            </a:r>
          </a:p>
        </p:txBody>
      </p:sp>
      <p:sp>
        <p:nvSpPr>
          <p:cNvPr id="74" name="Rectangle 2"/>
          <p:cNvSpPr>
            <a:spLocks/>
          </p:cNvSpPr>
          <p:nvPr/>
        </p:nvSpPr>
        <p:spPr bwMode="auto">
          <a:xfrm>
            <a:off x="5663105" y="3472934"/>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G</a:t>
            </a:r>
          </a:p>
        </p:txBody>
      </p:sp>
      <p:sp>
        <p:nvSpPr>
          <p:cNvPr id="75" name="Rectangle 2"/>
          <p:cNvSpPr>
            <a:spLocks/>
          </p:cNvSpPr>
          <p:nvPr/>
        </p:nvSpPr>
        <p:spPr bwMode="auto">
          <a:xfrm>
            <a:off x="6858000" y="3968234"/>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F</a:t>
            </a:r>
          </a:p>
        </p:txBody>
      </p:sp>
      <p:sp>
        <p:nvSpPr>
          <p:cNvPr id="76" name="Rectangle 2"/>
          <p:cNvSpPr>
            <a:spLocks/>
          </p:cNvSpPr>
          <p:nvPr/>
        </p:nvSpPr>
        <p:spPr bwMode="auto">
          <a:xfrm>
            <a:off x="4953000" y="2476500"/>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B</a:t>
            </a:r>
          </a:p>
        </p:txBody>
      </p:sp>
      <p:sp>
        <p:nvSpPr>
          <p:cNvPr id="77" name="Rectangle 2"/>
          <p:cNvSpPr>
            <a:spLocks/>
          </p:cNvSpPr>
          <p:nvPr/>
        </p:nvSpPr>
        <p:spPr bwMode="auto">
          <a:xfrm>
            <a:off x="5964504" y="2686208"/>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C</a:t>
            </a:r>
          </a:p>
        </p:txBody>
      </p:sp>
      <p:sp>
        <p:nvSpPr>
          <p:cNvPr id="78" name="Rectangle 2"/>
          <p:cNvSpPr>
            <a:spLocks/>
          </p:cNvSpPr>
          <p:nvPr/>
        </p:nvSpPr>
        <p:spPr bwMode="auto">
          <a:xfrm>
            <a:off x="6659540" y="2394465"/>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D</a:t>
            </a:r>
          </a:p>
        </p:txBody>
      </p:sp>
      <p:sp>
        <p:nvSpPr>
          <p:cNvPr id="79" name="Rectangle 2"/>
          <p:cNvSpPr>
            <a:spLocks/>
          </p:cNvSpPr>
          <p:nvPr/>
        </p:nvSpPr>
        <p:spPr bwMode="auto">
          <a:xfrm>
            <a:off x="7154325" y="3366872"/>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a:latin typeface="Helvetica"/>
                <a:ea typeface="Trebuchet MS" pitchFamily="-112" charset="0"/>
                <a:cs typeface="Helvetica"/>
                <a:sym typeface="Trebuchet MS" pitchFamily="-112" charset="0"/>
              </a:rPr>
              <a:t>E</a:t>
            </a:r>
          </a:p>
        </p:txBody>
      </p:sp>
      <p:sp>
        <p:nvSpPr>
          <p:cNvPr id="80" name="Rectangle 79"/>
          <p:cNvSpPr/>
          <p:nvPr/>
        </p:nvSpPr>
        <p:spPr>
          <a:xfrm>
            <a:off x="4419600" y="671612"/>
            <a:ext cx="76200" cy="483601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9243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1350"/>
            <a:ext cx="9144000" cy="5038815"/>
          </a:xfrm>
          <a:prstGeom prst="rect">
            <a:avLst/>
          </a:prstGeom>
          <a:noFill/>
        </p:spPr>
        <p:txBody>
          <a:bodyPr wrap="square" rtlCol="0">
            <a:spAutoFit/>
          </a:bodyPr>
          <a:lstStyle/>
          <a:p>
            <a:pPr>
              <a:lnSpc>
                <a:spcPct val="85000"/>
              </a:lnSpc>
            </a:pPr>
            <a:r>
              <a:rPr lang="en-US" dirty="0"/>
              <a:t>16. The product space conditions the development of nations, Cesar A Hidalgo, Bailey Klinger, Albert-László Barabási, Ricardo Hausmann, </a:t>
            </a:r>
            <a:r>
              <a:rPr lang="en-US" i="1" dirty="0"/>
              <a:t>Science </a:t>
            </a:r>
            <a:r>
              <a:rPr lang="en-US" b="1" dirty="0"/>
              <a:t>317 </a:t>
            </a:r>
            <a:r>
              <a:rPr lang="en-US" dirty="0"/>
              <a:t>(5837):482-487 (2007) </a:t>
            </a:r>
          </a:p>
          <a:p>
            <a:pPr>
              <a:lnSpc>
                <a:spcPct val="85000"/>
              </a:lnSpc>
            </a:pPr>
            <a:endParaRPr lang="en-US" dirty="0"/>
          </a:p>
          <a:p>
            <a:pPr>
              <a:lnSpc>
                <a:spcPct val="85000"/>
              </a:lnSpc>
            </a:pPr>
            <a:r>
              <a:rPr lang="en-US" dirty="0"/>
              <a:t>17. Dynamics of ranking, Gerardo Iniguez, Carlos Pineda, Carlos </a:t>
            </a:r>
            <a:r>
              <a:rPr lang="en-US" dirty="0" err="1"/>
              <a:t>Gershenson</a:t>
            </a:r>
            <a:r>
              <a:rPr lang="en-US" dirty="0"/>
              <a:t>, Albert-László Barabási, </a:t>
            </a:r>
            <a:r>
              <a:rPr lang="en-US" i="1" dirty="0"/>
              <a:t>Nature Communications </a:t>
            </a:r>
            <a:r>
              <a:rPr lang="en-US" b="1" dirty="0"/>
              <a:t>13 </a:t>
            </a:r>
            <a:r>
              <a:rPr lang="en-US" dirty="0"/>
              <a:t>(7):1-7 (2022) </a:t>
            </a:r>
          </a:p>
          <a:p>
            <a:pPr>
              <a:lnSpc>
                <a:spcPct val="85000"/>
              </a:lnSpc>
            </a:pPr>
            <a:endParaRPr lang="en-US" dirty="0"/>
          </a:p>
          <a:p>
            <a:pPr>
              <a:lnSpc>
                <a:spcPct val="85000"/>
              </a:lnSpc>
            </a:pPr>
            <a:r>
              <a:rPr lang="en-US" dirty="0"/>
              <a:t>18. Polarization and tipping points, Michael W. Macy, </a:t>
            </a:r>
            <a:r>
              <a:rPr lang="en-US" dirty="0" err="1"/>
              <a:t>Manqing</a:t>
            </a:r>
            <a:r>
              <a:rPr lang="en-US" dirty="0"/>
              <a:t> Ma, Daniel R. </a:t>
            </a:r>
            <a:r>
              <a:rPr lang="en-US" dirty="0" err="1"/>
              <a:t>Tabin</a:t>
            </a:r>
            <a:r>
              <a:rPr lang="en-US" dirty="0"/>
              <a:t>, Jianxi Gao, Boleslaw K. Szymanski. </a:t>
            </a:r>
            <a:r>
              <a:rPr lang="en-US" i="1" dirty="0"/>
              <a:t>Proc. the Nat. Acad. of Sci., </a:t>
            </a:r>
            <a:r>
              <a:rPr lang="en-US" b="1" dirty="0"/>
              <a:t>118</a:t>
            </a:r>
            <a:r>
              <a:rPr lang="en-US" dirty="0"/>
              <a:t>(50):e2102144118, (2021) </a:t>
            </a:r>
          </a:p>
          <a:p>
            <a:pPr>
              <a:lnSpc>
                <a:spcPct val="85000"/>
              </a:lnSpc>
            </a:pPr>
            <a:endParaRPr lang="en-US" dirty="0"/>
          </a:p>
          <a:p>
            <a:pPr>
              <a:lnSpc>
                <a:spcPct val="85000"/>
              </a:lnSpc>
            </a:pPr>
            <a:r>
              <a:rPr lang="en-US" dirty="0"/>
              <a:t>19. Polarized information ecosystems can reorganize social networks via information cascades, Christopher K. </a:t>
            </a:r>
            <a:r>
              <a:rPr lang="en-US" dirty="0" err="1"/>
              <a:t>Tokita</a:t>
            </a:r>
            <a:r>
              <a:rPr lang="en-US" dirty="0"/>
              <a:t>, Andrew M. Guess, Corina E. </a:t>
            </a:r>
            <a:r>
              <a:rPr lang="en-US" dirty="0" err="1"/>
              <a:t>Tarnita</a:t>
            </a:r>
            <a:r>
              <a:rPr lang="en-US" dirty="0"/>
              <a:t>,</a:t>
            </a:r>
            <a:r>
              <a:rPr lang="en-US" i="1" dirty="0"/>
              <a:t> Proc. the Nat. Acad. of Sci., </a:t>
            </a:r>
            <a:r>
              <a:rPr lang="en-US" b="1" dirty="0"/>
              <a:t>118</a:t>
            </a:r>
            <a:r>
              <a:rPr lang="en-US" dirty="0"/>
              <a:t>(50):e2102147118, (2021) </a:t>
            </a:r>
          </a:p>
          <a:p>
            <a:pPr>
              <a:lnSpc>
                <a:spcPct val="85000"/>
              </a:lnSpc>
            </a:pPr>
            <a:endParaRPr lang="en-US" dirty="0"/>
          </a:p>
          <a:p>
            <a:pPr>
              <a:lnSpc>
                <a:spcPct val="85000"/>
              </a:lnSpc>
            </a:pPr>
            <a:r>
              <a:rPr lang="en-US" dirty="0"/>
              <a:t>20. Political polarization of news media and influencers on Twitter in the 2016 and 2020 US presidential elections, James Flamino, Alessandro Galeazzi, Stuart Feldman, Michael W. Macy, Brendan Cross, Zhenkun Zhou, Matteo Serafino, Alexandre Bovet, Hernan A. Makse, &amp; Boleslaw K. Szymanski, </a:t>
            </a:r>
            <a:r>
              <a:rPr lang="en-US" i="1" dirty="0"/>
              <a:t>Nature Human Behaviour </a:t>
            </a:r>
            <a:r>
              <a:rPr lang="en-US" b="1" dirty="0"/>
              <a:t>7</a:t>
            </a:r>
            <a:r>
              <a:rPr lang="en-US" dirty="0"/>
              <a:t>, March 13, 2023. https://doi.org/10.1038s41562-023-01550-8 </a:t>
            </a:r>
          </a:p>
          <a:p>
            <a:pPr>
              <a:lnSpc>
                <a:spcPct val="85000"/>
              </a:lnSpc>
            </a:pPr>
            <a:endParaRPr lang="en-US" dirty="0"/>
          </a:p>
          <a:p>
            <a:pPr>
              <a:lnSpc>
                <a:spcPct val="85000"/>
              </a:lnSpc>
            </a:pPr>
            <a:r>
              <a:rPr lang="en-US" dirty="0"/>
              <a:t>21. Creation, Evolution, and Dissolution of Social Groups, James Flamino, Boleslaw K. Szymanski, Ashwin </a:t>
            </a:r>
            <a:r>
              <a:rPr lang="en-US" dirty="0" err="1"/>
              <a:t>Bahulkar</a:t>
            </a:r>
            <a:r>
              <a:rPr lang="en-US" dirty="0"/>
              <a:t>, Kevin Chan, and Omar </a:t>
            </a:r>
            <a:r>
              <a:rPr lang="en-US" dirty="0" err="1"/>
              <a:t>Lizardo</a:t>
            </a:r>
            <a:r>
              <a:rPr lang="en-US" dirty="0"/>
              <a:t>, </a:t>
            </a:r>
            <a:r>
              <a:rPr lang="en-US" i="1" dirty="0"/>
              <a:t>Scientific Reports </a:t>
            </a:r>
            <a:r>
              <a:rPr lang="en-US" b="1" dirty="0"/>
              <a:t>11</a:t>
            </a:r>
            <a:r>
              <a:rPr lang="en-US" dirty="0"/>
              <a:t>:17470, (2021)</a:t>
            </a:r>
          </a:p>
        </p:txBody>
      </p:sp>
    </p:spTree>
    <p:extLst>
      <p:ext uri="{BB962C8B-B14F-4D97-AF65-F5344CB8AC3E}">
        <p14:creationId xmlns:p14="http://schemas.microsoft.com/office/powerpoint/2010/main" val="7047980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Trajan Pro"/>
                <a:ea typeface="Helvetica" pitchFamily="36" charset="0"/>
                <a:cs typeface="Trajan Pro"/>
              </a:rPr>
              <a:t>Section 2.2					Reference Networks</a:t>
            </a:r>
            <a:endParaRPr lang="en-US" sz="1600" dirty="0">
              <a:solidFill>
                <a:srgbClr val="FFFFFF"/>
              </a:solidFill>
              <a:latin typeface="Trajan Pro"/>
              <a:cs typeface="Trajan Pro"/>
            </a:endParaRPr>
          </a:p>
          <a:p>
            <a:pPr>
              <a:spcBef>
                <a:spcPct val="20000"/>
              </a:spcBef>
            </a:pPr>
            <a:endParaRPr lang="en-US" sz="1600" dirty="0">
              <a:solidFill>
                <a:srgbClr val="FFFFFF"/>
              </a:solidFill>
            </a:endParaRPr>
          </a:p>
          <a:p>
            <a:pPr lvl="0">
              <a:spcBef>
                <a:spcPct val="20000"/>
              </a:spcBef>
            </a:pPr>
            <a:endParaRPr lang="en-US" sz="1600" b="1" dirty="0">
              <a:solidFill>
                <a:srgbClr val="FFFFFF"/>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pic>
        <p:nvPicPr>
          <p:cNvPr id="4" name="Picture 3"/>
          <p:cNvPicPr>
            <a:picLocks noChangeAspect="1"/>
          </p:cNvPicPr>
          <p:nvPr/>
        </p:nvPicPr>
        <p:blipFill>
          <a:blip r:embed="rId2"/>
          <a:stretch>
            <a:fillRect/>
          </a:stretch>
        </p:blipFill>
        <p:spPr>
          <a:xfrm>
            <a:off x="0" y="1202335"/>
            <a:ext cx="9154847" cy="3318865"/>
          </a:xfrm>
          <a:prstGeom prst="rect">
            <a:avLst/>
          </a:prstGeom>
        </p:spPr>
      </p:pic>
    </p:spTree>
    <p:extLst>
      <p:ext uri="{BB962C8B-B14F-4D97-AF65-F5344CB8AC3E}">
        <p14:creationId xmlns:p14="http://schemas.microsoft.com/office/powerpoint/2010/main" val="3097810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8573" y="633413"/>
            <a:ext cx="2908935" cy="100965"/>
            <a:chOff x="1" y="742"/>
            <a:chExt cx="6108" cy="212"/>
          </a:xfrm>
        </p:grpSpPr>
        <p:cxnSp>
          <p:nvCxnSpPr>
            <p:cNvPr id="9" name="Straight Connector 8"/>
            <p:cNvCxnSpPr/>
            <p:nvPr/>
          </p:nvCxnSpPr>
          <p:spPr>
            <a:xfrm>
              <a:off x="1" y="848"/>
              <a:ext cx="6108"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Oval 9"/>
            <p:cNvSpPr/>
            <p:nvPr/>
          </p:nvSpPr>
          <p:spPr>
            <a:xfrm>
              <a:off x="1" y="742"/>
              <a:ext cx="212" cy="212"/>
            </a:xfrm>
            <a:prstGeom prst="ellipse">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p>
          </p:txBody>
        </p:sp>
      </p:grpSp>
      <p:sp>
        <p:nvSpPr>
          <p:cNvPr id="3" name="文本框 2">
            <a:extLst>
              <a:ext uri="{FF2B5EF4-FFF2-40B4-BE49-F238E27FC236}">
                <a16:creationId xmlns:a16="http://schemas.microsoft.com/office/drawing/2014/main" id="{95560388-CCC3-40A3-9A0F-8626E1E9EEA7}"/>
              </a:ext>
            </a:extLst>
          </p:cNvPr>
          <p:cNvSpPr txBox="1"/>
          <p:nvPr/>
        </p:nvSpPr>
        <p:spPr>
          <a:xfrm>
            <a:off x="82188" y="218661"/>
            <a:ext cx="6838122" cy="946413"/>
          </a:xfrm>
          <a:prstGeom prst="rect">
            <a:avLst/>
          </a:prstGeom>
          <a:noFill/>
        </p:spPr>
        <p:txBody>
          <a:bodyPr wrap="square" rtlCol="0">
            <a:spAutoFit/>
          </a:bodyPr>
          <a:lstStyle/>
          <a:p>
            <a:pPr>
              <a:spcAft>
                <a:spcPts val="900"/>
              </a:spcAft>
            </a:pPr>
            <a:r>
              <a:rPr lang="en-US" sz="2400" b="1" dirty="0">
                <a:solidFill>
                  <a:srgbClr val="3333CC"/>
                </a:solidFill>
              </a:rPr>
              <a:t>Limits of Predictability in Human Mobility</a:t>
            </a:r>
          </a:p>
          <a:p>
            <a:pPr>
              <a:spcAft>
                <a:spcPts val="900"/>
              </a:spcAft>
            </a:pPr>
            <a:r>
              <a:rPr lang="en-US" sz="2400" dirty="0"/>
              <a:t>Motivation: </a:t>
            </a:r>
            <a:r>
              <a:rPr lang="en-US" dirty="0"/>
              <a:t>Why do people study human mobility?</a:t>
            </a:r>
          </a:p>
        </p:txBody>
      </p:sp>
      <p:pic>
        <p:nvPicPr>
          <p:cNvPr id="5" name="图片 4">
            <a:extLst>
              <a:ext uri="{FF2B5EF4-FFF2-40B4-BE49-F238E27FC236}">
                <a16:creationId xmlns:a16="http://schemas.microsoft.com/office/drawing/2014/main" id="{E05E4EF8-B19C-4874-B003-BF6CD9E37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6243" y="2928833"/>
            <a:ext cx="2483552" cy="1744068"/>
          </a:xfrm>
          <a:prstGeom prst="rect">
            <a:avLst/>
          </a:prstGeom>
        </p:spPr>
      </p:pic>
      <p:sp>
        <p:nvSpPr>
          <p:cNvPr id="6" name="文本框 5">
            <a:extLst>
              <a:ext uri="{FF2B5EF4-FFF2-40B4-BE49-F238E27FC236}">
                <a16:creationId xmlns:a16="http://schemas.microsoft.com/office/drawing/2014/main" id="{4C938584-EE84-486A-8651-151AA1760C7C}"/>
              </a:ext>
            </a:extLst>
          </p:cNvPr>
          <p:cNvSpPr txBox="1"/>
          <p:nvPr/>
        </p:nvSpPr>
        <p:spPr>
          <a:xfrm>
            <a:off x="55232" y="2494886"/>
            <a:ext cx="3863625"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U</a:t>
            </a:r>
            <a:r>
              <a:rPr lang="en-US" altLang="zh-CN" dirty="0">
                <a:latin typeface="Times New Roman" panose="02020603050405020304" pitchFamily="18" charset="0"/>
                <a:cs typeface="Times New Roman" panose="02020603050405020304" pitchFamily="18" charset="0"/>
              </a:rPr>
              <a:t>rban planning and traffic forecasting</a:t>
            </a:r>
            <a:endParaRPr lang="en-US" dirty="0">
              <a:latin typeface="Times New Roman" panose="02020603050405020304" pitchFamily="18" charset="0"/>
              <a:cs typeface="Times New Roman" panose="02020603050405020304" pitchFamily="18" charset="0"/>
            </a:endParaRPr>
          </a:p>
        </p:txBody>
      </p:sp>
      <p:pic>
        <p:nvPicPr>
          <p:cNvPr id="13" name="图片 12">
            <a:extLst>
              <a:ext uri="{FF2B5EF4-FFF2-40B4-BE49-F238E27FC236}">
                <a16:creationId xmlns:a16="http://schemas.microsoft.com/office/drawing/2014/main" id="{0B99E07C-A990-4096-A343-106EE77D1C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626" y="1293789"/>
            <a:ext cx="1748117" cy="1114700"/>
          </a:xfrm>
          <a:prstGeom prst="rect">
            <a:avLst/>
          </a:prstGeom>
        </p:spPr>
      </p:pic>
      <p:pic>
        <p:nvPicPr>
          <p:cNvPr id="1026" name="Picture 2" descr="Image result for computer virus&quot;">
            <a:extLst>
              <a:ext uri="{FF2B5EF4-FFF2-40B4-BE49-F238E27FC236}">
                <a16:creationId xmlns:a16="http://schemas.microsoft.com/office/drawing/2014/main" id="{58BDB0CD-8AA4-4FBF-852A-B36F9CE0D9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628" y="3127720"/>
            <a:ext cx="2130114" cy="1399570"/>
          </a:xfrm>
          <a:prstGeom prst="rect">
            <a:avLst/>
          </a:prstGeom>
          <a:noFill/>
          <a:extLst>
            <a:ext uri="{909E8E84-426E-40DD-AFC4-6F175D3DCCD1}">
              <a14:hiddenFill xmlns:a14="http://schemas.microsoft.com/office/drawing/2010/main">
                <a:solidFill>
                  <a:srgbClr val="FFFFFF"/>
                </a:solidFill>
              </a14:hiddenFill>
            </a:ext>
          </a:extLst>
        </p:spPr>
      </p:pic>
      <p:sp>
        <p:nvSpPr>
          <p:cNvPr id="16" name="文本框 5">
            <a:extLst>
              <a:ext uri="{FF2B5EF4-FFF2-40B4-BE49-F238E27FC236}">
                <a16:creationId xmlns:a16="http://schemas.microsoft.com/office/drawing/2014/main" id="{F985120D-4211-49F1-A08E-8EA9D4AE3FB6}"/>
              </a:ext>
            </a:extLst>
          </p:cNvPr>
          <p:cNvSpPr txBox="1"/>
          <p:nvPr/>
        </p:nvSpPr>
        <p:spPr>
          <a:xfrm>
            <a:off x="5880029" y="2462757"/>
            <a:ext cx="296989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Mobile resource management</a:t>
            </a:r>
          </a:p>
        </p:txBody>
      </p:sp>
      <p:sp>
        <p:nvSpPr>
          <p:cNvPr id="2" name="Rectangle 1">
            <a:extLst>
              <a:ext uri="{FF2B5EF4-FFF2-40B4-BE49-F238E27FC236}">
                <a16:creationId xmlns:a16="http://schemas.microsoft.com/office/drawing/2014/main" id="{CED2292A-DC1C-4005-98F9-A21038F444C2}"/>
              </a:ext>
            </a:extLst>
          </p:cNvPr>
          <p:cNvSpPr/>
          <p:nvPr/>
        </p:nvSpPr>
        <p:spPr>
          <a:xfrm>
            <a:off x="5878728" y="4668930"/>
            <a:ext cx="2813591"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Spread of electronic viruses </a:t>
            </a:r>
          </a:p>
        </p:txBody>
      </p:sp>
      <p:pic>
        <p:nvPicPr>
          <p:cNvPr id="1028" name="Picture 4" descr="Image result for resource management in mobile communication&quot;">
            <a:extLst>
              <a:ext uri="{FF2B5EF4-FFF2-40B4-BE49-F238E27FC236}">
                <a16:creationId xmlns:a16="http://schemas.microsoft.com/office/drawing/2014/main" id="{88C0BF06-DE4D-4C00-942D-A4990A099C0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6243" y="492126"/>
            <a:ext cx="2613685" cy="174245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798C660A-828B-469A-B908-05A731D7B4CC}"/>
              </a:ext>
            </a:extLst>
          </p:cNvPr>
          <p:cNvSpPr/>
          <p:nvPr/>
        </p:nvSpPr>
        <p:spPr>
          <a:xfrm>
            <a:off x="376615" y="4655840"/>
            <a:ext cx="2858475"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Spread of infectious diseases</a:t>
            </a:r>
          </a:p>
        </p:txBody>
      </p:sp>
      <p:pic>
        <p:nvPicPr>
          <p:cNvPr id="20" name="Picture 19" descr="Picture1">
            <a:extLst>
              <a:ext uri="{FF2B5EF4-FFF2-40B4-BE49-F238E27FC236}">
                <a16:creationId xmlns:a16="http://schemas.microsoft.com/office/drawing/2014/main" id="{7D019223-13CD-4503-9810-5D5C921B2DF0}"/>
              </a:ext>
            </a:extLst>
          </p:cNvPr>
          <p:cNvPicPr/>
          <p:nvPr/>
        </p:nvPicPr>
        <p:blipFill rotWithShape="1">
          <a:blip r:embed="rId7">
            <a:extLst>
              <a:ext uri="{28A0092B-C50C-407E-A947-70E740481C1C}">
                <a14:useLocalDpi xmlns:a14="http://schemas.microsoft.com/office/drawing/2010/main" val="0"/>
              </a:ext>
            </a:extLst>
          </a:blip>
          <a:srcRect t="81021"/>
          <a:stretch/>
        </p:blipFill>
        <p:spPr bwMode="auto">
          <a:xfrm>
            <a:off x="8572" y="5099400"/>
            <a:ext cx="9135428" cy="3476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7030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8573" y="633413"/>
            <a:ext cx="2908935" cy="100965"/>
            <a:chOff x="1" y="742"/>
            <a:chExt cx="6108" cy="212"/>
          </a:xfrm>
        </p:grpSpPr>
        <p:cxnSp>
          <p:nvCxnSpPr>
            <p:cNvPr id="9" name="Straight Connector 8"/>
            <p:cNvCxnSpPr/>
            <p:nvPr/>
          </p:nvCxnSpPr>
          <p:spPr>
            <a:xfrm>
              <a:off x="1" y="848"/>
              <a:ext cx="6108"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Oval 9"/>
            <p:cNvSpPr/>
            <p:nvPr/>
          </p:nvSpPr>
          <p:spPr>
            <a:xfrm>
              <a:off x="1" y="742"/>
              <a:ext cx="212" cy="212"/>
            </a:xfrm>
            <a:prstGeom prst="ellipse">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p>
          </p:txBody>
        </p:sp>
      </p:grpSp>
      <p:sp>
        <p:nvSpPr>
          <p:cNvPr id="7" name="Text Box 10">
            <a:extLst>
              <a:ext uri="{FF2B5EF4-FFF2-40B4-BE49-F238E27FC236}">
                <a16:creationId xmlns:a16="http://schemas.microsoft.com/office/drawing/2014/main" id="{C638B74C-22DB-428F-99BF-927C9C7E8798}"/>
              </a:ext>
            </a:extLst>
          </p:cNvPr>
          <p:cNvSpPr txBox="1"/>
          <p:nvPr/>
        </p:nvSpPr>
        <p:spPr>
          <a:xfrm>
            <a:off x="194787" y="342900"/>
            <a:ext cx="2722721" cy="415498"/>
          </a:xfrm>
          <a:prstGeom prst="rect">
            <a:avLst/>
          </a:prstGeom>
          <a:noFill/>
        </p:spPr>
        <p:txBody>
          <a:bodyPr wrap="square" rtlCol="0">
            <a:spAutoFit/>
          </a:bodyPr>
          <a:lstStyle/>
          <a:p>
            <a:r>
              <a:rPr lang="en-US" sz="2100" b="1" dirty="0">
                <a:solidFill>
                  <a:srgbClr val="3333CC"/>
                </a:solidFill>
                <a:latin typeface="+mj-lt"/>
              </a:rPr>
              <a:t>Data</a:t>
            </a:r>
          </a:p>
        </p:txBody>
      </p:sp>
      <p:pic>
        <p:nvPicPr>
          <p:cNvPr id="14" name="图片 13">
            <a:extLst>
              <a:ext uri="{FF2B5EF4-FFF2-40B4-BE49-F238E27FC236}">
                <a16:creationId xmlns:a16="http://schemas.microsoft.com/office/drawing/2014/main" id="{D3D75C59-6E60-4C73-B5E5-851441BF23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38" y="1632909"/>
            <a:ext cx="4671580" cy="2450664"/>
          </a:xfrm>
          <a:prstGeom prst="rect">
            <a:avLst/>
          </a:prstGeom>
        </p:spPr>
      </p:pic>
      <p:sp>
        <p:nvSpPr>
          <p:cNvPr id="15" name="文本框 14">
            <a:extLst>
              <a:ext uri="{FF2B5EF4-FFF2-40B4-BE49-F238E27FC236}">
                <a16:creationId xmlns:a16="http://schemas.microsoft.com/office/drawing/2014/main" id="{07A5D981-7E2F-4E31-95A3-A850528E067B}"/>
              </a:ext>
            </a:extLst>
          </p:cNvPr>
          <p:cNvSpPr txBox="1"/>
          <p:nvPr/>
        </p:nvSpPr>
        <p:spPr>
          <a:xfrm>
            <a:off x="1010725" y="4192272"/>
            <a:ext cx="29864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trajectories of two users</a:t>
            </a:r>
          </a:p>
        </p:txBody>
      </p:sp>
      <p:pic>
        <p:nvPicPr>
          <p:cNvPr id="4" name="图片 3">
            <a:extLst>
              <a:ext uri="{FF2B5EF4-FFF2-40B4-BE49-F238E27FC236}">
                <a16:creationId xmlns:a16="http://schemas.microsoft.com/office/drawing/2014/main" id="{7C90F18C-810A-4B0E-BEC0-4BB91D6BF2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1118" y="1538820"/>
            <a:ext cx="4101152" cy="2350816"/>
          </a:xfrm>
          <a:prstGeom prst="rect">
            <a:avLst/>
          </a:prstGeom>
        </p:spPr>
      </p:pic>
      <p:sp>
        <p:nvSpPr>
          <p:cNvPr id="16" name="文本框 15">
            <a:extLst>
              <a:ext uri="{FF2B5EF4-FFF2-40B4-BE49-F238E27FC236}">
                <a16:creationId xmlns:a16="http://schemas.microsoft.com/office/drawing/2014/main" id="{D3D702BE-DB69-4565-AE52-929A93CCFCBA}"/>
              </a:ext>
            </a:extLst>
          </p:cNvPr>
          <p:cNvSpPr txBox="1"/>
          <p:nvPr/>
        </p:nvSpPr>
        <p:spPr>
          <a:xfrm>
            <a:off x="5560174" y="4192272"/>
            <a:ext cx="298646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User’s mobility networks</a:t>
            </a:r>
          </a:p>
        </p:txBody>
      </p:sp>
      <p:sp>
        <p:nvSpPr>
          <p:cNvPr id="6" name="文本框 5">
            <a:extLst>
              <a:ext uri="{FF2B5EF4-FFF2-40B4-BE49-F238E27FC236}">
                <a16:creationId xmlns:a16="http://schemas.microsoft.com/office/drawing/2014/main" id="{3E2C032D-C1DE-4FD3-97C6-6C1E66B20396}"/>
              </a:ext>
            </a:extLst>
          </p:cNvPr>
          <p:cNvSpPr txBox="1"/>
          <p:nvPr/>
        </p:nvSpPr>
        <p:spPr>
          <a:xfrm>
            <a:off x="860412" y="1441813"/>
            <a:ext cx="1294960" cy="323165"/>
          </a:xfrm>
          <a:prstGeom prst="rect">
            <a:avLst/>
          </a:prstGeom>
          <a:noFill/>
        </p:spPr>
        <p:txBody>
          <a:bodyPr wrap="square" rtlCol="0">
            <a:spAutoFit/>
          </a:bodyPr>
          <a:lstStyle/>
          <a:p>
            <a:r>
              <a:rPr lang="en-US" sz="1500" dirty="0"/>
              <a:t>22 vicinities</a:t>
            </a:r>
          </a:p>
        </p:txBody>
      </p:sp>
      <p:sp>
        <p:nvSpPr>
          <p:cNvPr id="18" name="文本框 17">
            <a:extLst>
              <a:ext uri="{FF2B5EF4-FFF2-40B4-BE49-F238E27FC236}">
                <a16:creationId xmlns:a16="http://schemas.microsoft.com/office/drawing/2014/main" id="{37D2BE99-0C6B-49FE-898C-551CAD1BA7D0}"/>
              </a:ext>
            </a:extLst>
          </p:cNvPr>
          <p:cNvSpPr txBox="1"/>
          <p:nvPr/>
        </p:nvSpPr>
        <p:spPr>
          <a:xfrm>
            <a:off x="3150596" y="1444980"/>
            <a:ext cx="1294960" cy="323165"/>
          </a:xfrm>
          <a:prstGeom prst="rect">
            <a:avLst/>
          </a:prstGeom>
          <a:noFill/>
        </p:spPr>
        <p:txBody>
          <a:bodyPr wrap="square" rtlCol="0">
            <a:spAutoFit/>
          </a:bodyPr>
          <a:lstStyle/>
          <a:p>
            <a:r>
              <a:rPr lang="en-US" sz="1500"/>
              <a:t>76 vicinities</a:t>
            </a:r>
          </a:p>
        </p:txBody>
      </p:sp>
      <p:sp>
        <p:nvSpPr>
          <p:cNvPr id="19" name="文本框 4">
            <a:extLst>
              <a:ext uri="{FF2B5EF4-FFF2-40B4-BE49-F238E27FC236}">
                <a16:creationId xmlns:a16="http://schemas.microsoft.com/office/drawing/2014/main" id="{A4E27FA2-429D-47D6-8C1E-0DEE7556DFE1}"/>
              </a:ext>
            </a:extLst>
          </p:cNvPr>
          <p:cNvSpPr txBox="1"/>
          <p:nvPr/>
        </p:nvSpPr>
        <p:spPr>
          <a:xfrm>
            <a:off x="109538" y="1255667"/>
            <a:ext cx="448900" cy="415498"/>
          </a:xfrm>
          <a:prstGeom prst="rect">
            <a:avLst/>
          </a:prstGeom>
          <a:noFill/>
        </p:spPr>
        <p:txBody>
          <a:bodyPr wrap="square" rtlCol="0">
            <a:spAutoFit/>
          </a:bodyPr>
          <a:lstStyle/>
          <a:p>
            <a:r>
              <a:rPr lang="en-US" sz="2100" dirty="0"/>
              <a:t>A</a:t>
            </a:r>
          </a:p>
        </p:txBody>
      </p:sp>
      <p:sp>
        <p:nvSpPr>
          <p:cNvPr id="20" name="文本框 16">
            <a:extLst>
              <a:ext uri="{FF2B5EF4-FFF2-40B4-BE49-F238E27FC236}">
                <a16:creationId xmlns:a16="http://schemas.microsoft.com/office/drawing/2014/main" id="{464A569C-072A-4F55-B718-14DD210D2FD7}"/>
              </a:ext>
            </a:extLst>
          </p:cNvPr>
          <p:cNvSpPr txBox="1"/>
          <p:nvPr/>
        </p:nvSpPr>
        <p:spPr>
          <a:xfrm>
            <a:off x="4919777" y="1255667"/>
            <a:ext cx="448900" cy="415498"/>
          </a:xfrm>
          <a:prstGeom prst="rect">
            <a:avLst/>
          </a:prstGeom>
          <a:noFill/>
        </p:spPr>
        <p:txBody>
          <a:bodyPr wrap="square" rtlCol="0">
            <a:spAutoFit/>
          </a:bodyPr>
          <a:lstStyle/>
          <a:p>
            <a:r>
              <a:rPr lang="en-US" sz="2100"/>
              <a:t>B</a:t>
            </a:r>
          </a:p>
        </p:txBody>
      </p:sp>
      <p:pic>
        <p:nvPicPr>
          <p:cNvPr id="21" name="Picture 20" descr="Picture1">
            <a:extLst>
              <a:ext uri="{FF2B5EF4-FFF2-40B4-BE49-F238E27FC236}">
                <a16:creationId xmlns:a16="http://schemas.microsoft.com/office/drawing/2014/main" id="{1E0A4FE2-B586-48D9-A98B-BBDEE1CEFC6C}"/>
              </a:ext>
            </a:extLst>
          </p:cNvPr>
          <p:cNvPicPr/>
          <p:nvPr/>
        </p:nvPicPr>
        <p:blipFill rotWithShape="1">
          <a:blip r:embed="rId5">
            <a:extLst>
              <a:ext uri="{28A0092B-C50C-407E-A947-70E740481C1C}">
                <a14:useLocalDpi xmlns:a14="http://schemas.microsoft.com/office/drawing/2010/main" val="0"/>
              </a:ext>
            </a:extLst>
          </a:blip>
          <a:srcRect t="81021"/>
          <a:stretch/>
        </p:blipFill>
        <p:spPr bwMode="auto">
          <a:xfrm>
            <a:off x="8572" y="5099400"/>
            <a:ext cx="9135428" cy="347657"/>
          </a:xfrm>
          <a:prstGeom prst="rect">
            <a:avLst/>
          </a:prstGeom>
          <a:ln>
            <a:noFill/>
          </a:ln>
          <a:extLst>
            <a:ext uri="{53640926-AAD7-44D8-BBD7-CCE9431645EC}">
              <a14:shadowObscured xmlns:a14="http://schemas.microsoft.com/office/drawing/2010/main"/>
            </a:ext>
          </a:extLst>
        </p:spPr>
      </p:pic>
      <p:sp>
        <p:nvSpPr>
          <p:cNvPr id="17" name="Title 1"/>
          <p:cNvSpPr>
            <a:spLocks noGrp="1"/>
          </p:cNvSpPr>
          <p:nvPr>
            <p:ph type="ctrTitle"/>
          </p:nvPr>
        </p:nvSpPr>
        <p:spPr>
          <a:xfrm>
            <a:off x="1781777" y="267013"/>
            <a:ext cx="7173798" cy="694849"/>
          </a:xfrm>
        </p:spPr>
        <p:txBody>
          <a:bodyPr>
            <a:normAutofit fontScale="90000"/>
          </a:bodyPr>
          <a:lstStyle/>
          <a:p>
            <a:r>
              <a:rPr lang="en-US" sz="3300" b="1" dirty="0">
                <a:solidFill>
                  <a:srgbClr val="3333CC"/>
                </a:solidFill>
              </a:rPr>
              <a:t>Limits of Predictability in Human Mobility</a:t>
            </a:r>
          </a:p>
        </p:txBody>
      </p:sp>
    </p:spTree>
    <p:extLst>
      <p:ext uri="{BB962C8B-B14F-4D97-AF65-F5344CB8AC3E}">
        <p14:creationId xmlns:p14="http://schemas.microsoft.com/office/powerpoint/2010/main" val="4272292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1" y="677342"/>
            <a:ext cx="9072240" cy="767700"/>
          </a:xfrm>
          <a:prstGeom prst="rect">
            <a:avLst/>
          </a:prstGeom>
        </p:spPr>
        <p:txBody>
          <a:bodyPr spcFirstLastPara="1" vert="horz" wrap="square" lIns="91425" tIns="91425" rIns="91425" bIns="91425" rtlCol="0" anchor="b" anchorCtr="0">
            <a:noAutofit/>
          </a:bodyPr>
          <a:lstStyle/>
          <a:p>
            <a:r>
              <a:rPr lang="en" b="1" dirty="0">
                <a:solidFill>
                  <a:srgbClr val="3333CC"/>
                </a:solidFill>
              </a:rPr>
              <a:t>Quantifying patterns of research-interest evolution</a:t>
            </a:r>
            <a:endParaRPr b="1" dirty="0">
              <a:solidFill>
                <a:srgbClr val="3333CC"/>
              </a:solidFill>
            </a:endParaRPr>
          </a:p>
        </p:txBody>
      </p:sp>
      <p:sp>
        <p:nvSpPr>
          <p:cNvPr id="87" name="Google Shape;87;p16"/>
          <p:cNvSpPr txBox="1">
            <a:spLocks noGrp="1"/>
          </p:cNvSpPr>
          <p:nvPr>
            <p:ph type="body" idx="1"/>
          </p:nvPr>
        </p:nvSpPr>
        <p:spPr>
          <a:xfrm>
            <a:off x="471900" y="2204825"/>
            <a:ext cx="8222100" cy="2710200"/>
          </a:xfrm>
          <a:prstGeom prst="rect">
            <a:avLst/>
          </a:prstGeom>
        </p:spPr>
        <p:txBody>
          <a:bodyPr spcFirstLastPara="1" vert="horz" wrap="square" lIns="91425" tIns="91425" rIns="91425" bIns="91425" rtlCol="0" anchor="ctr" anchorCtr="0">
            <a:noAutofit/>
          </a:bodyPr>
          <a:lstStyle/>
          <a:p>
            <a:pPr marL="114297" indent="0">
              <a:buNone/>
            </a:pPr>
            <a:r>
              <a:rPr lang="en" dirty="0"/>
              <a:t>Motivation</a:t>
            </a:r>
          </a:p>
          <a:p>
            <a:r>
              <a:rPr lang="en" dirty="0"/>
              <a:t>Microscopic factors extensively studied</a:t>
            </a:r>
            <a:endParaRPr dirty="0"/>
          </a:p>
          <a:p>
            <a:pPr lvl="1">
              <a:spcBef>
                <a:spcPts val="0"/>
              </a:spcBef>
            </a:pPr>
            <a:r>
              <a:rPr lang="en" dirty="0"/>
              <a:t>Personality traits</a:t>
            </a:r>
            <a:endParaRPr dirty="0"/>
          </a:p>
          <a:p>
            <a:pPr lvl="1">
              <a:spcBef>
                <a:spcPts val="0"/>
              </a:spcBef>
            </a:pPr>
            <a:r>
              <a:rPr lang="en" dirty="0"/>
              <a:t>Risk aversion</a:t>
            </a:r>
            <a:endParaRPr dirty="0"/>
          </a:p>
          <a:p>
            <a:pPr lvl="1">
              <a:spcBef>
                <a:spcPts val="0"/>
              </a:spcBef>
            </a:pPr>
            <a:r>
              <a:rPr lang="en" dirty="0"/>
              <a:t>Training and mentorship</a:t>
            </a:r>
            <a:endParaRPr dirty="0"/>
          </a:p>
          <a:p>
            <a:pPr lvl="1">
              <a:spcBef>
                <a:spcPts val="0"/>
              </a:spcBef>
            </a:pPr>
            <a:r>
              <a:rPr lang="en" dirty="0"/>
              <a:t>Funding or collaboration opportunities</a:t>
            </a:r>
            <a:endParaRPr dirty="0"/>
          </a:p>
          <a:p>
            <a:pPr lvl="1">
              <a:spcBef>
                <a:spcPts val="0"/>
              </a:spcBef>
            </a:pPr>
            <a:r>
              <a:rPr lang="en" dirty="0"/>
              <a:t>Age</a:t>
            </a:r>
            <a:endParaRPr dirty="0"/>
          </a:p>
          <a:p>
            <a:r>
              <a:rPr lang="en" dirty="0"/>
              <a:t>Research into macroscopic patterns limited</a:t>
            </a:r>
            <a:endParaRPr dirty="0"/>
          </a:p>
          <a:p>
            <a:r>
              <a:rPr lang="en" dirty="0"/>
              <a:t>Researcher’s interest evolution best captured through papers published</a:t>
            </a:r>
            <a:endParaRPr dirty="0"/>
          </a:p>
        </p:txBody>
      </p:sp>
      <p:sp>
        <p:nvSpPr>
          <p:cNvPr id="88" name="Google Shape;88;p16"/>
          <p:cNvSpPr txBox="1">
            <a:spLocks noGrp="1"/>
          </p:cNvSpPr>
          <p:nvPr>
            <p:ph type="sldNum" idx="12"/>
          </p:nvPr>
        </p:nvSpPr>
        <p:spPr>
          <a:xfrm>
            <a:off x="8523541" y="4981373"/>
            <a:ext cx="548700" cy="393600"/>
          </a:xfrm>
          <a:prstGeom prst="rect">
            <a:avLst/>
          </a:prstGeom>
        </p:spPr>
        <p:txBody>
          <a:bodyPr spcFirstLastPara="1" vert="horz" wrap="square" lIns="91425" tIns="91425" rIns="91425" bIns="91425" rtlCol="0" anchor="ctr" anchorCtr="0">
            <a:noAutofit/>
          </a:bodyPr>
          <a:lstStyle/>
          <a:p>
            <a:fld id="{00000000-1234-1234-1234-123412341234}" type="slidenum">
              <a:rPr lang="en"/>
              <a:pPr/>
              <a:t>7</a:t>
            </a:fld>
            <a:endParaRPr/>
          </a:p>
        </p:txBody>
      </p:sp>
    </p:spTree>
    <p:extLst>
      <p:ext uri="{BB962C8B-B14F-4D97-AF65-F5344CB8AC3E}">
        <p14:creationId xmlns:p14="http://schemas.microsoft.com/office/powerpoint/2010/main" val="639411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0" y="431809"/>
            <a:ext cx="9072241" cy="1504941"/>
          </a:xfrm>
          <a:prstGeom prst="rect">
            <a:avLst/>
          </a:prstGeom>
        </p:spPr>
        <p:txBody>
          <a:bodyPr spcFirstLastPara="1" vert="horz" wrap="square" lIns="91425" tIns="91425" rIns="91425" bIns="91425" rtlCol="0" anchor="b" anchorCtr="0">
            <a:noAutofit/>
          </a:bodyPr>
          <a:lstStyle/>
          <a:p>
            <a:r>
              <a:rPr lang="en" b="1" dirty="0">
                <a:solidFill>
                  <a:srgbClr val="3333CC"/>
                </a:solidFill>
              </a:rPr>
              <a:t>Quantifying patterns of research-interest evolution</a:t>
            </a:r>
            <a:br>
              <a:rPr lang="en" dirty="0">
                <a:solidFill>
                  <a:srgbClr val="3333CC"/>
                </a:solidFill>
              </a:rPr>
            </a:br>
            <a:br>
              <a:rPr lang="en" dirty="0">
                <a:solidFill>
                  <a:srgbClr val="3333CC"/>
                </a:solidFill>
              </a:rPr>
            </a:br>
            <a:r>
              <a:rPr lang="en" dirty="0">
                <a:solidFill>
                  <a:srgbClr val="3333CC"/>
                </a:solidFill>
              </a:rPr>
              <a:t>Data</a:t>
            </a:r>
            <a:endParaRPr dirty="0">
              <a:solidFill>
                <a:srgbClr val="3333CC"/>
              </a:solidFill>
            </a:endParaRPr>
          </a:p>
        </p:txBody>
      </p:sp>
      <p:sp>
        <p:nvSpPr>
          <p:cNvPr id="121" name="Google Shape;121;p21"/>
          <p:cNvSpPr txBox="1">
            <a:spLocks noGrp="1"/>
          </p:cNvSpPr>
          <p:nvPr>
            <p:ph type="body" idx="1"/>
          </p:nvPr>
        </p:nvSpPr>
        <p:spPr>
          <a:xfrm>
            <a:off x="471900" y="2204825"/>
            <a:ext cx="3311700" cy="2710200"/>
          </a:xfrm>
          <a:prstGeom prst="rect">
            <a:avLst/>
          </a:prstGeom>
        </p:spPr>
        <p:txBody>
          <a:bodyPr spcFirstLastPara="1" vert="horz" wrap="square" lIns="91425" tIns="91425" rIns="91425" bIns="91425" rtlCol="0" anchor="ctr" anchorCtr="0">
            <a:noAutofit/>
          </a:bodyPr>
          <a:lstStyle/>
          <a:p>
            <a:pPr indent="-355591">
              <a:buSzPts val="2000"/>
            </a:pPr>
            <a:r>
              <a:rPr lang="en" sz="2000" dirty="0"/>
              <a:t>Uses APS data base </a:t>
            </a:r>
          </a:p>
          <a:p>
            <a:pPr indent="-355591">
              <a:buSzPts val="2000"/>
            </a:pPr>
            <a:r>
              <a:rPr lang="en" sz="2000" dirty="0"/>
              <a:t>Transform PACS codes to Topic Vector</a:t>
            </a:r>
            <a:endParaRPr sz="2000" dirty="0"/>
          </a:p>
        </p:txBody>
      </p:sp>
      <p:pic>
        <p:nvPicPr>
          <p:cNvPr id="122" name="Google Shape;122;p21"/>
          <p:cNvPicPr preferRelativeResize="0"/>
          <p:nvPr/>
        </p:nvPicPr>
        <p:blipFill>
          <a:blip r:embed="rId3">
            <a:alphaModFix/>
          </a:blip>
          <a:stretch>
            <a:fillRect/>
          </a:stretch>
        </p:blipFill>
        <p:spPr>
          <a:xfrm>
            <a:off x="4150726" y="2023626"/>
            <a:ext cx="4543273" cy="3332275"/>
          </a:xfrm>
          <a:prstGeom prst="rect">
            <a:avLst/>
          </a:prstGeom>
          <a:noFill/>
          <a:ln>
            <a:noFill/>
          </a:ln>
        </p:spPr>
      </p:pic>
      <p:sp>
        <p:nvSpPr>
          <p:cNvPr id="123" name="Google Shape;123;p21"/>
          <p:cNvSpPr txBox="1">
            <a:spLocks noGrp="1"/>
          </p:cNvSpPr>
          <p:nvPr>
            <p:ph type="sldNum" idx="12"/>
          </p:nvPr>
        </p:nvSpPr>
        <p:spPr>
          <a:xfrm>
            <a:off x="8523541" y="4981373"/>
            <a:ext cx="548700" cy="393600"/>
          </a:xfrm>
          <a:prstGeom prst="rect">
            <a:avLst/>
          </a:prstGeom>
        </p:spPr>
        <p:txBody>
          <a:bodyPr spcFirstLastPara="1" vert="horz" wrap="square" lIns="91425" tIns="91425" rIns="91425" bIns="91425" rtlCol="0" anchor="ctr" anchorCtr="0">
            <a:noAutofit/>
          </a:bodyPr>
          <a:lstStyle/>
          <a:p>
            <a:fld id="{00000000-1234-1234-1234-123412341234}" type="slidenum">
              <a:rPr lang="en"/>
              <a:pPr/>
              <a:t>8</a:t>
            </a:fld>
            <a:endParaRPr/>
          </a:p>
        </p:txBody>
      </p:sp>
    </p:spTree>
    <p:extLst>
      <p:ext uri="{BB962C8B-B14F-4D97-AF65-F5344CB8AC3E}">
        <p14:creationId xmlns:p14="http://schemas.microsoft.com/office/powerpoint/2010/main" val="230812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311625" y="420745"/>
            <a:ext cx="8520600" cy="572700"/>
          </a:xfrm>
          <a:prstGeom prst="rect">
            <a:avLst/>
          </a:prstGeom>
        </p:spPr>
        <p:txBody>
          <a:bodyPr spcFirstLastPara="1" vert="horz" wrap="square" lIns="91425" tIns="91425" rIns="91425" bIns="91425" rtlCol="0" anchor="t" anchorCtr="0">
            <a:noAutofit/>
          </a:bodyPr>
          <a:lstStyle/>
          <a:p>
            <a:pPr algn="ctr"/>
            <a:r>
              <a:rPr lang="en" sz="2400" b="1" dirty="0">
                <a:solidFill>
                  <a:srgbClr val="3333CC"/>
                </a:solidFill>
              </a:rPr>
              <a:t>Quantifying the evolution of individual scientific impact	</a:t>
            </a:r>
            <a:br>
              <a:rPr lang="en" sz="2400" b="1" dirty="0">
                <a:solidFill>
                  <a:srgbClr val="3333CC"/>
                </a:solidFill>
              </a:rPr>
            </a:br>
            <a:r>
              <a:rPr lang="en" sz="1800" dirty="0">
                <a:solidFill>
                  <a:srgbClr val="3333CC"/>
                </a:solidFill>
                <a:latin typeface="Roboto"/>
                <a:ea typeface="Roboto"/>
                <a:cs typeface="Roboto"/>
                <a:sym typeface="Roboto"/>
              </a:rPr>
              <a:t>Random-impact model (R-Model)</a:t>
            </a:r>
          </a:p>
        </p:txBody>
      </p:sp>
      <p:pic>
        <p:nvPicPr>
          <p:cNvPr id="73" name="Shape 73"/>
          <p:cNvPicPr preferRelativeResize="0"/>
          <p:nvPr/>
        </p:nvPicPr>
        <p:blipFill rotWithShape="1">
          <a:blip r:embed="rId3">
            <a:alphaModFix/>
          </a:blip>
          <a:srcRect/>
          <a:stretch/>
        </p:blipFill>
        <p:spPr>
          <a:xfrm>
            <a:off x="2052825" y="1171246"/>
            <a:ext cx="4999909" cy="3300152"/>
          </a:xfrm>
          <a:prstGeom prst="rect">
            <a:avLst/>
          </a:prstGeom>
          <a:noFill/>
          <a:ln>
            <a:noFill/>
          </a:ln>
        </p:spPr>
      </p:pic>
      <p:sp>
        <p:nvSpPr>
          <p:cNvPr id="74" name="Shape 74"/>
          <p:cNvSpPr txBox="1"/>
          <p:nvPr/>
        </p:nvSpPr>
        <p:spPr>
          <a:xfrm>
            <a:off x="0" y="4471399"/>
            <a:ext cx="9144000" cy="630600"/>
          </a:xfrm>
          <a:prstGeom prst="rect">
            <a:avLst/>
          </a:prstGeom>
          <a:noFill/>
          <a:ln>
            <a:noFill/>
          </a:ln>
        </p:spPr>
        <p:txBody>
          <a:bodyPr wrap="square" lIns="91425" tIns="91425" rIns="91425" bIns="91425" anchor="t" anchorCtr="0">
            <a:noAutofit/>
          </a:bodyPr>
          <a:lstStyle/>
          <a:p>
            <a:pPr marL="457189" indent="-317492">
              <a:buSzPts val="1400"/>
              <a:buFont typeface="Roboto"/>
              <a:buChar char="-"/>
            </a:pPr>
            <a:r>
              <a:rPr lang="en" dirty="0">
                <a:latin typeface="Roboto"/>
                <a:ea typeface="Roboto"/>
                <a:cs typeface="Roboto"/>
                <a:sym typeface="Roboto"/>
              </a:rPr>
              <a:t>Highest impact work can occur at any point in a scientist’s career regardless of field, collaborators, and productivity. Null model for determining how a scientist’s individual ability affect the quality of scientific work.</a:t>
            </a:r>
          </a:p>
          <a:p>
            <a:endParaRPr dirty="0">
              <a:latin typeface="Roboto"/>
              <a:ea typeface="Roboto"/>
              <a:cs typeface="Roboto"/>
              <a:sym typeface="Roboto"/>
            </a:endParaRPr>
          </a:p>
        </p:txBody>
      </p:sp>
    </p:spTree>
    <p:extLst>
      <p:ext uri="{BB962C8B-B14F-4D97-AF65-F5344CB8AC3E}">
        <p14:creationId xmlns:p14="http://schemas.microsoft.com/office/powerpoint/2010/main" val="8979141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pt4850.tmp">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3212.tm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pptEC30.tmp</Template>
  <TotalTime>19199</TotalTime>
  <Words>4133</Words>
  <Application>Microsoft Office PowerPoint</Application>
  <PresentationFormat>On-screen Show (16:10)</PresentationFormat>
  <Paragraphs>313</Paragraphs>
  <Slides>40</Slides>
  <Notes>21</Notes>
  <HiddenSlides>1</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40</vt:i4>
      </vt:variant>
    </vt:vector>
  </HeadingPairs>
  <TitlesOfParts>
    <vt:vector size="53" baseType="lpstr">
      <vt:lpstr>Arial</vt:lpstr>
      <vt:lpstr>Calibri</vt:lpstr>
      <vt:lpstr>Calibri Light</vt:lpstr>
      <vt:lpstr>DINCondensed-Bold</vt:lpstr>
      <vt:lpstr>Helvetica</vt:lpstr>
      <vt:lpstr>Roboto</vt:lpstr>
      <vt:lpstr>Times New Roman</vt:lpstr>
      <vt:lpstr>Trajan Pro</vt:lpstr>
      <vt:lpstr>Trebuchet MS</vt:lpstr>
      <vt:lpstr>Wingdings</vt:lpstr>
      <vt:lpstr>Office Theme</vt:lpstr>
      <vt:lpstr>ppt4850.tmp</vt:lpstr>
      <vt:lpstr>ppt3212.tmp</vt:lpstr>
      <vt:lpstr>PowerPoint Presentation</vt:lpstr>
      <vt:lpstr>Topic Choices for Grad Projects</vt:lpstr>
      <vt:lpstr>PowerPoint Presentation</vt:lpstr>
      <vt:lpstr>PowerPoint Presentation</vt:lpstr>
      <vt:lpstr>PowerPoint Presentation</vt:lpstr>
      <vt:lpstr>Limits of Predictability in Human Mobility</vt:lpstr>
      <vt:lpstr>Quantifying patterns of research-interest evolution</vt:lpstr>
      <vt:lpstr>Quantifying patterns of research-interest evolution  Data</vt:lpstr>
      <vt:lpstr>Quantifying the evolution of individual scientific impact  Random-impact model (R-Model)</vt:lpstr>
      <vt:lpstr>PowerPoint Presentation</vt:lpstr>
      <vt:lpstr>PowerPoint Presentation</vt:lpstr>
      <vt:lpstr>PowerPoint Presentation</vt:lpstr>
      <vt:lpstr>Motivation</vt:lpstr>
      <vt:lpstr>Ice-Sheet Meshes and Biconnectivity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Network Science</dc:title>
  <dc:creator>Albert-László Barabási</dc:creator>
  <cp:lastModifiedBy>Szymanski, Bolek</cp:lastModifiedBy>
  <cp:revision>621</cp:revision>
  <dcterms:created xsi:type="dcterms:W3CDTF">2013-06-02T20:44:12Z</dcterms:created>
  <dcterms:modified xsi:type="dcterms:W3CDTF">2023-08-26T08:34:28Z</dcterms:modified>
</cp:coreProperties>
</file>